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7.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8.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9.xml" ContentType="application/vnd.openxmlformats-officedocument.theme+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drawings/drawing2.xml" ContentType="application/vnd.openxmlformats-officedocument.drawingml.chartshapes+xml"/>
  <Override PartName="/ppt/charts/chart3.xml" ContentType="application/vnd.openxmlformats-officedocument.drawingml.chart+xml"/>
  <Override PartName="/ppt/drawings/drawing3.xml" ContentType="application/vnd.openxmlformats-officedocument.drawingml.chartshapes+xml"/>
  <Override PartName="/ppt/charts/chart4.xml" ContentType="application/vnd.openxmlformats-officedocument.drawingml.chart+xml"/>
  <Override PartName="/ppt/drawings/drawing4.xml" ContentType="application/vnd.openxmlformats-officedocument.drawingml.chartshapes+xml"/>
  <Override PartName="/ppt/charts/chart5.xml" ContentType="application/vnd.openxmlformats-officedocument.drawingml.chart+xml"/>
  <Override PartName="/ppt/drawings/drawing5.xml" ContentType="application/vnd.openxmlformats-officedocument.drawingml.chartshapes+xml"/>
  <Override PartName="/ppt/charts/chart6.xml" ContentType="application/vnd.openxmlformats-officedocument.drawingml.chart+xml"/>
  <Override PartName="/ppt/drawings/drawing6.xml" ContentType="application/vnd.openxmlformats-officedocument.drawingml.chartshapes+xml"/>
  <Override PartName="/ppt/charts/chart7.xml" ContentType="application/vnd.openxmlformats-officedocument.drawingml.chart+xml"/>
  <Override PartName="/ppt/drawings/drawing7.xml" ContentType="application/vnd.openxmlformats-officedocument.drawingml.chartshapes+xml"/>
  <Override PartName="/ppt/charts/chart8.xml" ContentType="application/vnd.openxmlformats-officedocument.drawingml.chart+xml"/>
  <Override PartName="/ppt/drawings/drawing8.xml" ContentType="application/vnd.openxmlformats-officedocument.drawingml.chartshapes+xml"/>
  <Override PartName="/ppt/charts/chart9.xml" ContentType="application/vnd.openxmlformats-officedocument.drawingml.chart+xml"/>
  <Override PartName="/ppt/drawings/drawing9.xml" ContentType="application/vnd.openxmlformats-officedocument.drawingml.chartshapes+xml"/>
  <Override PartName="/ppt/charts/chart10.xml" ContentType="application/vnd.openxmlformats-officedocument.drawingml.chart+xml"/>
  <Override PartName="/ppt/drawings/drawing10.xml" ContentType="application/vnd.openxmlformats-officedocument.drawingml.chartshapes+xml"/>
  <Override PartName="/ppt/charts/chart11.xml" ContentType="application/vnd.openxmlformats-officedocument.drawingml.chart+xml"/>
  <Override PartName="/ppt/drawings/drawing11.xml" ContentType="application/vnd.openxmlformats-officedocument.drawingml.chartshapes+xml"/>
  <Override PartName="/ppt/charts/chart12.xml" ContentType="application/vnd.openxmlformats-officedocument.drawingml.char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0.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1.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Override PartName="/ppt/charts/colors5.xml" ContentType="application/vnd.ms-office.chartcolorstyle+xml"/>
  <Override PartName="/ppt/charts/style5.xml" ContentType="application/vnd.ms-office.chartstyle+xml"/>
  <Override PartName="/ppt/charts/colors6.xml" ContentType="application/vnd.ms-office.chartcolorstyle+xml"/>
  <Override PartName="/ppt/charts/style6.xml" ContentType="application/vnd.ms-office.chartstyle+xml"/>
  <Override PartName="/ppt/charts/colors7.xml" ContentType="application/vnd.ms-office.chartcolorstyle+xml"/>
  <Override PartName="/ppt/charts/style7.xml" ContentType="application/vnd.ms-office.chartstyle+xml"/>
  <Override PartName="/ppt/charts/colors8.xml" ContentType="application/vnd.ms-office.chartcolorstyle+xml"/>
  <Override PartName="/ppt/charts/style8.xml" ContentType="application/vnd.ms-office.chartstyle+xml"/>
  <Override PartName="/ppt/charts/colors9.xml" ContentType="application/vnd.ms-office.chartcolorstyle+xml"/>
  <Override PartName="/ppt/charts/style9.xml" ContentType="application/vnd.ms-office.chartstyle+xml"/>
  <Override PartName="/ppt/charts/colors10.xml" ContentType="application/vnd.ms-office.chartcolorstyle+xml"/>
  <Override PartName="/ppt/charts/style10.xml" ContentType="application/vnd.ms-office.chartstyle+xml"/>
  <Override PartName="/ppt/charts/colors11.xml" ContentType="application/vnd.ms-office.chartcolorstyle+xml"/>
  <Override PartName="/ppt/charts/style11.xml" ContentType="application/vnd.ms-office.chartstyle+xml"/>
  <Override PartName="/ppt/charts/style12.xml" ContentType="application/vnd.ms-office.chartstyle+xml"/>
  <Override PartName="/ppt/charts/colors12.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3" r:id="rId1"/>
    <p:sldMasterId id="2147483737" r:id="rId2"/>
    <p:sldMasterId id="2147483660" r:id="rId3"/>
    <p:sldMasterId id="2147483665" r:id="rId4"/>
    <p:sldMasterId id="2147483671" r:id="rId5"/>
    <p:sldMasterId id="2147483674" r:id="rId6"/>
    <p:sldMasterId id="2147483680" r:id="rId7"/>
    <p:sldMasterId id="2147483686" r:id="rId8"/>
    <p:sldMasterId id="2147483699" r:id="rId9"/>
    <p:sldMasterId id="2147483742" r:id="rId10"/>
    <p:sldMasterId id="2147483746" r:id="rId11"/>
    <p:sldMasterId id="2147483749" r:id="rId12"/>
    <p:sldMasterId id="2147483760" r:id="rId13"/>
  </p:sldMasterIdLst>
  <p:notesMasterIdLst>
    <p:notesMasterId r:id="rId71"/>
  </p:notesMasterIdLst>
  <p:sldIdLst>
    <p:sldId id="258" r:id="rId14"/>
    <p:sldId id="259" r:id="rId15"/>
    <p:sldId id="744" r:id="rId16"/>
    <p:sldId id="687" r:id="rId17"/>
    <p:sldId id="664" r:id="rId18"/>
    <p:sldId id="688" r:id="rId19"/>
    <p:sldId id="689" r:id="rId20"/>
    <p:sldId id="690" r:id="rId21"/>
    <p:sldId id="691" r:id="rId22"/>
    <p:sldId id="692" r:id="rId23"/>
    <p:sldId id="693" r:id="rId24"/>
    <p:sldId id="694" r:id="rId25"/>
    <p:sldId id="721" r:id="rId26"/>
    <p:sldId id="722" r:id="rId27"/>
    <p:sldId id="723" r:id="rId28"/>
    <p:sldId id="654" r:id="rId29"/>
    <p:sldId id="698" r:id="rId30"/>
    <p:sldId id="695" r:id="rId31"/>
    <p:sldId id="696" r:id="rId32"/>
    <p:sldId id="724" r:id="rId33"/>
    <p:sldId id="701" r:id="rId34"/>
    <p:sldId id="702" r:id="rId35"/>
    <p:sldId id="741" r:id="rId36"/>
    <p:sldId id="742" r:id="rId37"/>
    <p:sldId id="743" r:id="rId38"/>
    <p:sldId id="703" r:id="rId39"/>
    <p:sldId id="704" r:id="rId40"/>
    <p:sldId id="705" r:id="rId41"/>
    <p:sldId id="745" r:id="rId42"/>
    <p:sldId id="740" r:id="rId43"/>
    <p:sldId id="706" r:id="rId44"/>
    <p:sldId id="707" r:id="rId45"/>
    <p:sldId id="708" r:id="rId46"/>
    <p:sldId id="709" r:id="rId47"/>
    <p:sldId id="710" r:id="rId48"/>
    <p:sldId id="711" r:id="rId49"/>
    <p:sldId id="712" r:id="rId50"/>
    <p:sldId id="713" r:id="rId51"/>
    <p:sldId id="714" r:id="rId52"/>
    <p:sldId id="715" r:id="rId53"/>
    <p:sldId id="716" r:id="rId54"/>
    <p:sldId id="717" r:id="rId55"/>
    <p:sldId id="718" r:id="rId56"/>
    <p:sldId id="719" r:id="rId57"/>
    <p:sldId id="720" r:id="rId58"/>
    <p:sldId id="725" r:id="rId59"/>
    <p:sldId id="726" r:id="rId60"/>
    <p:sldId id="727" r:id="rId61"/>
    <p:sldId id="728" r:id="rId62"/>
    <p:sldId id="729" r:id="rId63"/>
    <p:sldId id="730" r:id="rId64"/>
    <p:sldId id="731" r:id="rId65"/>
    <p:sldId id="732" r:id="rId66"/>
    <p:sldId id="733" r:id="rId67"/>
    <p:sldId id="734" r:id="rId68"/>
    <p:sldId id="735" r:id="rId69"/>
    <p:sldId id="736" r:id="rId70"/>
  </p:sldIdLst>
  <p:sldSz cx="9144000" cy="6858000" type="screen4x3"/>
  <p:notesSz cx="7010400" cy="9296400"/>
  <p:embeddedFontLst>
    <p:embeddedFont>
      <p:font typeface="Helvetica Neue" panose="020B0604020202020204" charset="0"/>
      <p:regular r:id="rId72"/>
      <p:bold r:id="rId73"/>
      <p:italic r:id="rId74"/>
      <p:boldItalic r:id="rId75"/>
    </p:embeddedFont>
    <p:embeddedFont>
      <p:font typeface="SJSU Spartan Bold" panose="02000000000000000000" charset="0"/>
      <p:regular r:id="rId76"/>
    </p:embeddedFont>
    <p:embeddedFont>
      <p:font typeface="Calibri" panose="020F0502020204030204" pitchFamily="34" charset="0"/>
      <p:regular r:id="rId77"/>
      <p:bold r:id="rId78"/>
      <p:italic r:id="rId79"/>
      <p:boldItalic r:id="rId80"/>
    </p:embeddedFont>
    <p:embeddedFont>
      <p:font typeface="SJSU Spartan Regular" panose="02000000000000000000" charset="0"/>
      <p:regular r:id="rId81"/>
    </p:embeddedFont>
    <p:embeddedFont>
      <p:font typeface="Wingdings 2" panose="05020102010507070707" pitchFamily="18" charset="2"/>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EB1B665-E86F-466B-813B-4E6C05761FB7}">
          <p14:sldIdLst>
            <p14:sldId id="258"/>
            <p14:sldId id="259"/>
          </p14:sldIdLst>
        </p14:section>
        <p14:section name="Untitled Section" id="{F72D753F-32C6-4738-A0A3-6903C130F7D4}">
          <p14:sldIdLst>
            <p14:sldId id="744"/>
            <p14:sldId id="687"/>
            <p14:sldId id="664"/>
            <p14:sldId id="688"/>
            <p14:sldId id="689"/>
            <p14:sldId id="690"/>
            <p14:sldId id="691"/>
            <p14:sldId id="692"/>
            <p14:sldId id="693"/>
            <p14:sldId id="694"/>
            <p14:sldId id="721"/>
            <p14:sldId id="722"/>
            <p14:sldId id="723"/>
            <p14:sldId id="654"/>
            <p14:sldId id="698"/>
            <p14:sldId id="695"/>
            <p14:sldId id="696"/>
            <p14:sldId id="724"/>
            <p14:sldId id="701"/>
            <p14:sldId id="702"/>
            <p14:sldId id="741"/>
            <p14:sldId id="742"/>
            <p14:sldId id="743"/>
            <p14:sldId id="703"/>
            <p14:sldId id="704"/>
            <p14:sldId id="705"/>
            <p14:sldId id="745"/>
            <p14:sldId id="740"/>
            <p14:sldId id="706"/>
            <p14:sldId id="707"/>
            <p14:sldId id="708"/>
            <p14:sldId id="709"/>
            <p14:sldId id="710"/>
            <p14:sldId id="711"/>
            <p14:sldId id="712"/>
            <p14:sldId id="713"/>
            <p14:sldId id="714"/>
            <p14:sldId id="715"/>
            <p14:sldId id="716"/>
            <p14:sldId id="717"/>
            <p14:sldId id="718"/>
            <p14:sldId id="719"/>
            <p14:sldId id="720"/>
            <p14:sldId id="725"/>
            <p14:sldId id="726"/>
            <p14:sldId id="727"/>
            <p14:sldId id="728"/>
            <p14:sldId id="729"/>
            <p14:sldId id="730"/>
            <p14:sldId id="731"/>
            <p14:sldId id="732"/>
            <p14:sldId id="733"/>
            <p14:sldId id="734"/>
            <p14:sldId id="735"/>
            <p14:sldId id="736"/>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E416D5"/>
    <a:srgbClr val="2CDB1F"/>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napVertSplitter="1" vertBarState="minimized" horzBarState="maximized">
    <p:restoredLeft sz="18176" autoAdjust="0"/>
    <p:restoredTop sz="95597" autoAdjust="0"/>
  </p:normalViewPr>
  <p:slideViewPr>
    <p:cSldViewPr snapToGrid="0">
      <p:cViewPr varScale="1">
        <p:scale>
          <a:sx n="67" d="100"/>
          <a:sy n="67" d="100"/>
        </p:scale>
        <p:origin x="-1848" y="-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24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viewProps" Target="viewProps.xml"/><Relationship Id="rId16" Type="http://schemas.openxmlformats.org/officeDocument/2006/relationships/slide" Target="slides/slide3.xml"/><Relationship Id="rId11" Type="http://schemas.openxmlformats.org/officeDocument/2006/relationships/slideMaster" Target="slideMasters/slideMaster11.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Master" Target="slideMasters/slideMaster5.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font" Target="fonts/font6.fntdata"/><Relationship Id="rId8" Type="http://schemas.openxmlformats.org/officeDocument/2006/relationships/slideMaster" Target="slideMasters/slideMaster8.xml"/><Relationship Id="rId51" Type="http://schemas.openxmlformats.org/officeDocument/2006/relationships/slide" Target="slides/slide38.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font" Target="fonts/font4.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10.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font" Target="fonts/font5.fntdata"/><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61" Type="http://schemas.openxmlformats.org/officeDocument/2006/relationships/slide" Target="slides/slide48.xml"/><Relationship Id="rId82"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openxmlformats.org/officeDocument/2006/relationships/chartUserShapes" Target="../drawings/drawing10.xml"/><Relationship Id="rId1" Type="http://schemas.openxmlformats.org/officeDocument/2006/relationships/package" Target="../embeddings/Microsoft_Excel_Worksheet10.xlsx"/><Relationship Id="rId4"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openxmlformats.org/officeDocument/2006/relationships/chartUserShapes" Target="../drawings/drawing11.xml"/><Relationship Id="rId1" Type="http://schemas.openxmlformats.org/officeDocument/2006/relationships/package" Target="../embeddings/Microsoft_Excel_Worksheet11.xlsx"/><Relationship Id="rId4"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microsoft.com/office/2011/relationships/chartStyle" Target="style12.xml"/><Relationship Id="rId2" Type="http://schemas.microsoft.com/office/2011/relationships/chartColorStyle" Target="colors12.xml"/><Relationship Id="rId1" Type="http://schemas.openxmlformats.org/officeDocument/2006/relationships/package" Target="../embeddings/Microsoft_Excel_Worksheet12.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package" Target="../embeddings/Microsoft_Excel_Worksheet2.xlsx"/><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package" Target="../embeddings/Microsoft_Excel_Worksheet3.xlsx"/><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chartUserShapes" Target="../drawings/drawing4.xml"/><Relationship Id="rId1" Type="http://schemas.openxmlformats.org/officeDocument/2006/relationships/package" Target="../embeddings/Microsoft_Excel_Worksheet4.xlsx"/><Relationship Id="rId4" Type="http://schemas.microsoft.com/office/2011/relationships/chartStyle" Target="style4.xml"/></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openxmlformats.org/officeDocument/2006/relationships/chartUserShapes" Target="../drawings/drawing5.xml"/><Relationship Id="rId1" Type="http://schemas.openxmlformats.org/officeDocument/2006/relationships/package" Target="../embeddings/Microsoft_Excel_Worksheet5.xlsx"/><Relationship Id="rId4" Type="http://schemas.microsoft.com/office/2011/relationships/chartStyle" Target="style5.xml"/></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openxmlformats.org/officeDocument/2006/relationships/chartUserShapes" Target="../drawings/drawing6.xml"/><Relationship Id="rId1" Type="http://schemas.openxmlformats.org/officeDocument/2006/relationships/package" Target="../embeddings/Microsoft_Excel_Worksheet6.xlsx"/><Relationship Id="rId4" Type="http://schemas.microsoft.com/office/2011/relationships/chartStyle" Target="style6.xml"/></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openxmlformats.org/officeDocument/2006/relationships/chartUserShapes" Target="../drawings/drawing7.xml"/><Relationship Id="rId1" Type="http://schemas.openxmlformats.org/officeDocument/2006/relationships/package" Target="../embeddings/Microsoft_Excel_Worksheet7.xlsx"/><Relationship Id="rId4" Type="http://schemas.microsoft.com/office/2011/relationships/chartStyle" Target="style7.xml"/></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openxmlformats.org/officeDocument/2006/relationships/chartUserShapes" Target="../drawings/drawing8.xml"/><Relationship Id="rId1" Type="http://schemas.openxmlformats.org/officeDocument/2006/relationships/package" Target="../embeddings/Microsoft_Excel_Worksheet8.xlsx"/><Relationship Id="rId4" Type="http://schemas.microsoft.com/office/2011/relationships/chartStyle" Target="style8.xml"/></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openxmlformats.org/officeDocument/2006/relationships/chartUserShapes" Target="../drawings/drawing9.xml"/><Relationship Id="rId1" Type="http://schemas.openxmlformats.org/officeDocument/2006/relationships/package" Target="../embeddings/Microsoft_Excel_Worksheet9.xlsx"/><Relationship Id="rId4"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03056128"/>
        <c:axId val="202564736"/>
      </c:barChart>
      <c:catAx>
        <c:axId val="203056128"/>
        <c:scaling>
          <c:orientation val="minMax"/>
        </c:scaling>
        <c:delete val="1"/>
        <c:axPos val="b"/>
        <c:numFmt formatCode="General" sourceLinked="1"/>
        <c:majorTickMark val="none"/>
        <c:minorTickMark val="none"/>
        <c:tickLblPos val="nextTo"/>
        <c:crossAx val="202564736"/>
        <c:crosses val="autoZero"/>
        <c:auto val="1"/>
        <c:lblAlgn val="ctr"/>
        <c:lblOffset val="100"/>
        <c:noMultiLvlLbl val="0"/>
      </c:catAx>
      <c:valAx>
        <c:axId val="202564736"/>
        <c:scaling>
          <c:orientation val="minMax"/>
          <c:max val="1"/>
          <c:min val="0"/>
        </c:scaling>
        <c:delete val="1"/>
        <c:axPos val="l"/>
        <c:numFmt formatCode="General" sourceLinked="1"/>
        <c:majorTickMark val="none"/>
        <c:minorTickMark val="none"/>
        <c:tickLblPos val="nextTo"/>
        <c:crossAx val="203056128"/>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03337728"/>
        <c:axId val="202567040"/>
      </c:barChart>
      <c:catAx>
        <c:axId val="203337728"/>
        <c:scaling>
          <c:orientation val="minMax"/>
        </c:scaling>
        <c:delete val="1"/>
        <c:axPos val="b"/>
        <c:numFmt formatCode="General" sourceLinked="1"/>
        <c:majorTickMark val="none"/>
        <c:minorTickMark val="none"/>
        <c:tickLblPos val="nextTo"/>
        <c:crossAx val="202567040"/>
        <c:crosses val="autoZero"/>
        <c:auto val="1"/>
        <c:lblAlgn val="ctr"/>
        <c:lblOffset val="100"/>
        <c:noMultiLvlLbl val="0"/>
      </c:catAx>
      <c:valAx>
        <c:axId val="202567040"/>
        <c:scaling>
          <c:orientation val="minMax"/>
          <c:max val="1"/>
          <c:min val="0"/>
        </c:scaling>
        <c:delete val="1"/>
        <c:axPos val="l"/>
        <c:numFmt formatCode="General" sourceLinked="1"/>
        <c:majorTickMark val="none"/>
        <c:minorTickMark val="none"/>
        <c:tickLblPos val="nextTo"/>
        <c:crossAx val="203337728"/>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Blue</c:v>
                </c:pt>
              </c:strCache>
            </c:strRef>
          </c:tx>
          <c:spPr>
            <a:ln w="28575" cap="rnd">
              <a:solidFill>
                <a:schemeClr val="bg2"/>
              </a:solidFill>
              <a:round/>
            </a:ln>
            <a:effectLst/>
          </c:spPr>
          <c:marker>
            <c:symbol val="circle"/>
            <c:size val="10"/>
            <c:spPr>
              <a:solidFill>
                <a:schemeClr val="tx2"/>
              </a:solidFill>
              <a:ln w="9525">
                <a:solidFill>
                  <a:schemeClr val="tx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Sheet1!$B$2:$B$8</c:f>
              <c:numCache>
                <c:formatCode>General</c:formatCode>
                <c:ptCount val="7"/>
                <c:pt idx="0">
                  <c:v>200</c:v>
                </c:pt>
                <c:pt idx="1">
                  <c:v>140</c:v>
                </c:pt>
                <c:pt idx="2">
                  <c:v>190</c:v>
                </c:pt>
                <c:pt idx="3">
                  <c:v>180</c:v>
                </c:pt>
                <c:pt idx="4">
                  <c:v>210</c:v>
                </c:pt>
                <c:pt idx="5">
                  <c:v>260</c:v>
                </c:pt>
                <c:pt idx="6">
                  <c:v>255</c:v>
                </c:pt>
              </c:numCache>
            </c:numRef>
          </c:val>
          <c:smooth val="0"/>
        </c:ser>
        <c:ser>
          <c:idx val="1"/>
          <c:order val="1"/>
          <c:tx>
            <c:strRef>
              <c:f>Sheet1!$C$1</c:f>
              <c:strCache>
                <c:ptCount val="1"/>
                <c:pt idx="0">
                  <c:v>Gold</c:v>
                </c:pt>
              </c:strCache>
            </c:strRef>
          </c:tx>
          <c:spPr>
            <a:ln w="28575" cap="rnd">
              <a:solidFill>
                <a:schemeClr val="bg2"/>
              </a:solidFill>
              <a:round/>
            </a:ln>
            <a:effectLst/>
          </c:spPr>
          <c:marker>
            <c:symbol val="circle"/>
            <c:size val="10"/>
            <c:spPr>
              <a:solidFill>
                <a:schemeClr val="accent2"/>
              </a:solidFill>
              <a:ln w="9525">
                <a:solidFill>
                  <a:schemeClr val="accent2"/>
                </a:solidFill>
              </a:ln>
              <a:effectLst/>
            </c:spPr>
          </c:marker>
          <c:cat>
            <c:numRef>
              <c:f>Sheet1!$A$2:$A$8</c:f>
              <c:numCache>
                <c:formatCode>General</c:formatCode>
                <c:ptCount val="7"/>
                <c:pt idx="0">
                  <c:v>100</c:v>
                </c:pt>
                <c:pt idx="1">
                  <c:v>150</c:v>
                </c:pt>
                <c:pt idx="2">
                  <c:v>200</c:v>
                </c:pt>
                <c:pt idx="3">
                  <c:v>250</c:v>
                </c:pt>
                <c:pt idx="4">
                  <c:v>300</c:v>
                </c:pt>
                <c:pt idx="5">
                  <c:v>350</c:v>
                </c:pt>
                <c:pt idx="6">
                  <c:v>400</c:v>
                </c:pt>
              </c:numCache>
            </c:numRef>
          </c:cat>
          <c:val>
            <c:numRef>
              <c:f>Sheet1!$C$2:$C$8</c:f>
              <c:numCache>
                <c:formatCode>General</c:formatCode>
                <c:ptCount val="7"/>
                <c:pt idx="0">
                  <c:v>150</c:v>
                </c:pt>
                <c:pt idx="1">
                  <c:v>225</c:v>
                </c:pt>
                <c:pt idx="2">
                  <c:v>140</c:v>
                </c:pt>
                <c:pt idx="3">
                  <c:v>200</c:v>
                </c:pt>
                <c:pt idx="4">
                  <c:v>100</c:v>
                </c:pt>
                <c:pt idx="5">
                  <c:v>225</c:v>
                </c:pt>
                <c:pt idx="6">
                  <c:v>300</c:v>
                </c:pt>
              </c:numCache>
            </c:numRef>
          </c:val>
          <c:smooth val="0"/>
        </c:ser>
        <c:dLbls>
          <c:showLegendKey val="0"/>
          <c:showVal val="0"/>
          <c:showCatName val="0"/>
          <c:showSerName val="0"/>
          <c:showPercent val="0"/>
          <c:showBubbleSize val="0"/>
        </c:dLbls>
        <c:marker val="1"/>
        <c:smooth val="0"/>
        <c:axId val="203395072"/>
        <c:axId val="202568768"/>
      </c:lineChart>
      <c:catAx>
        <c:axId val="20339507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202568768"/>
        <c:crossesAt val="0"/>
        <c:auto val="1"/>
        <c:lblAlgn val="ctr"/>
        <c:lblOffset val="100"/>
        <c:noMultiLvlLbl val="0"/>
      </c:catAx>
      <c:valAx>
        <c:axId val="202568768"/>
        <c:scaling>
          <c:orientation val="minMax"/>
          <c:max val="300"/>
          <c:min val="50"/>
        </c:scaling>
        <c:delete val="0"/>
        <c:axPos val="l"/>
        <c:numFmt formatCode="General" sourceLinked="1"/>
        <c:majorTickMark val="out"/>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600" b="0" i="0" u="none" strike="noStrike" kern="1200" baseline="0">
                <a:solidFill>
                  <a:srgbClr val="666666"/>
                </a:solidFill>
                <a:latin typeface="SJSU Spartan Regular" panose="02000000000000000000" pitchFamily="2" charset="0"/>
                <a:ea typeface="+mn-ea"/>
                <a:cs typeface="+mn-cs"/>
              </a:defRPr>
            </a:pPr>
            <a:endParaRPr lang="en-US"/>
          </a:p>
        </c:txPr>
        <c:crossAx val="2033950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2809294241554245"/>
          <c:w val="0.76808037884153368"/>
          <c:h val="0.408282701262137"/>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0851629657403936"/>
                  <c:y val="8.7890619593342795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913280517145637"/>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0.26</c:v>
                </c:pt>
                <c:pt idx="1">
                  <c:v>0.74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88023719257315"/>
          <c:y val="0.1304366922713649"/>
          <c:w val="0.77689872099320922"/>
          <c:h val="0.41297020097378195"/>
        </c:manualLayout>
      </c:layout>
      <c:doughnutChart>
        <c:varyColors val="1"/>
        <c:ser>
          <c:idx val="0"/>
          <c:order val="0"/>
          <c:tx>
            <c:strRef>
              <c:f>Sheet1!$B$1</c:f>
              <c:strCache>
                <c:ptCount val="1"/>
                <c:pt idx="0">
                  <c:v>2007</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Lbls>
            <c:dLbl>
              <c:idx val="0"/>
              <c:layout>
                <c:manualLayout>
                  <c:x val="-0.24599425071866021"/>
                  <c:y val="-8.2029399481459622E-3"/>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285078045947462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0.43</c:v>
                </c:pt>
                <c:pt idx="1">
                  <c:v>0.56999999999999995</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1762071407740701"/>
          <c:y val="0.1304366922713649"/>
          <c:w val="0.79453540529656019"/>
          <c:h val="0.42234520039707185"/>
        </c:manualLayout>
      </c:layout>
      <c:doughnutChart>
        <c:varyColors val="1"/>
        <c:ser>
          <c:idx val="0"/>
          <c:order val="0"/>
          <c:tx>
            <c:strRef>
              <c:f>Sheet1!$B$1</c:f>
              <c:strCache>
                <c:ptCount val="1"/>
                <c:pt idx="0">
                  <c:v>2008</c:v>
                </c:pt>
              </c:strCache>
            </c:strRef>
          </c:tx>
          <c:dPt>
            <c:idx val="0"/>
            <c:bubble3D val="0"/>
            <c:spPr>
              <a:solidFill>
                <a:schemeClr val="bg1"/>
              </a:solidFill>
              <a:ln w="19050">
                <a:solidFill>
                  <a:schemeClr val="lt1"/>
                </a:solidFill>
              </a:ln>
              <a:effectLst/>
            </c:spPr>
          </c:dPt>
          <c:dPt>
            <c:idx val="1"/>
            <c:bubble3D val="0"/>
            <c:spPr>
              <a:pattFill prst="dkDnDiag">
                <a:fgClr>
                  <a:schemeClr val="accent2"/>
                </a:fgClr>
                <a:bgClr>
                  <a:schemeClr val="bg1"/>
                </a:bgClr>
              </a:patt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Lbls>
            <c:dLbl>
              <c:idx val="0"/>
              <c:layout>
                <c:manualLayout>
                  <c:x val="-0.13245809551583829"/>
                  <c:y val="-0.2390624852938924"/>
                </c:manualLayout>
              </c:layout>
              <c:tx>
                <c:rich>
                  <a:bodyPr rot="0" spcFirstLastPara="1" vertOverflow="ellipsis" vert="horz" wrap="square" lIns="38100" tIns="19050" rIns="38100" bIns="19050" anchor="ctr" anchorCtr="1">
                    <a:noAutofit/>
                  </a:bodyPr>
                  <a:lstStyle/>
                  <a:p>
                    <a:pPr>
                      <a:defRPr sz="4400"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4400"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42800205527"/>
                      <c:h val="0.1167890553156339"/>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2"/>
                <c:pt idx="0">
                  <c:v>Solid</c:v>
                </c:pt>
                <c:pt idx="1">
                  <c:v>Dashed</c:v>
                </c:pt>
              </c:strCache>
            </c:strRef>
          </c:cat>
          <c:val>
            <c:numRef>
              <c:f>Sheet1!$B$2:$B$5</c:f>
              <c:numCache>
                <c:formatCode>General</c:formatCode>
                <c:ptCount val="4"/>
                <c:pt idx="0">
                  <c:v>0.87</c:v>
                </c:pt>
                <c:pt idx="1">
                  <c:v>0.13</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accent2"/>
    </a:solidFill>
    <a:ln>
      <a:noFill/>
    </a:ln>
    <a:effectLst/>
  </c:spPr>
  <c:txPr>
    <a:bodyPr/>
    <a:lstStyle/>
    <a:p>
      <a:pPr>
        <a:defRPr/>
      </a:pPr>
      <a:endParaRPr lang="en-US"/>
    </a:p>
  </c:txPr>
  <c:externalData r:id="rId1">
    <c:autoUpdate val="0"/>
  </c:externalData>
  <c:userShapes r:id="rId2"/>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0229712550265527"/>
          <c:y val="0.16611742334415455"/>
          <c:w val="0.77442029647610955"/>
          <c:h val="0.45204014197587711"/>
        </c:manualLayout>
      </c:layout>
      <c:doughnutChart>
        <c:varyColors val="1"/>
        <c:ser>
          <c:idx val="0"/>
          <c:order val="0"/>
          <c:tx>
            <c:strRef>
              <c:f>Sheet1!$B$1</c:f>
              <c:strCache>
                <c:ptCount val="1"/>
                <c:pt idx="0">
                  <c:v>2006</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0.26913868147898501"/>
                  <c:y val="8.0859370025875371E-2"/>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44177671941378832"/>
                      <c:h val="0.1378828040180361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0.36</c:v>
                </c:pt>
                <c:pt idx="1">
                  <c:v>0.64</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1.1207834108764581E-4"/>
          <c:y val="9.3749994232898981E-3"/>
        </c:manualLayout>
      </c:layout>
      <c:overlay val="0"/>
      <c:spPr>
        <a:noFill/>
        <a:ln>
          <a:noFill/>
        </a:ln>
        <a:effectLst/>
      </c:spPr>
      <c:txPr>
        <a:bodyPr rot="0" spcFirstLastPara="1" vertOverflow="ellipsis" vert="horz" wrap="square" anchor="ctr" anchorCtr="1"/>
        <a:lstStyle/>
        <a:p>
          <a:pPr algn="ctr">
            <a:defRPr sz="1862" b="0" i="0" u="none" strike="noStrike" kern="1200" spc="0" baseline="0">
              <a:solidFill>
                <a:schemeClr val="bg1"/>
              </a:solidFill>
              <a:latin typeface="Helvetica Neue" panose="020B0604020202020204" pitchFamily="34" charset="0"/>
              <a:ea typeface="+mn-ea"/>
              <a:cs typeface="+mn-cs"/>
            </a:defRPr>
          </a:pPr>
          <a:endParaRPr lang="en-US"/>
        </a:p>
      </c:txPr>
    </c:title>
    <c:autoTitleDeleted val="0"/>
    <c:plotArea>
      <c:layout>
        <c:manualLayout>
          <c:layoutTarget val="inner"/>
          <c:xMode val="edge"/>
          <c:yMode val="edge"/>
          <c:x val="0.12739254039575637"/>
          <c:y val="0.1734524376567152"/>
          <c:w val="0.7593624444981214"/>
          <c:h val="0.44325108001654279"/>
        </c:manualLayout>
      </c:layout>
      <c:doughnutChart>
        <c:varyColors val="1"/>
        <c:ser>
          <c:idx val="0"/>
          <c:order val="0"/>
          <c:tx>
            <c:strRef>
              <c:f>Sheet1!$B$1</c:f>
              <c:strCache>
                <c:ptCount val="1"/>
                <c:pt idx="0">
                  <c:v>2009</c:v>
                </c:pt>
              </c:strCache>
            </c:strRef>
          </c:tx>
          <c:dPt>
            <c:idx val="0"/>
            <c:bubble3D val="0"/>
            <c:spPr>
              <a:solidFill>
                <a:schemeClr val="bg1"/>
              </a:solidFill>
              <a:ln w="19050">
                <a:solidFill>
                  <a:schemeClr val="lt1"/>
                </a:solidFill>
              </a:ln>
              <a:effectLst/>
            </c:spPr>
          </c:dPt>
          <c:dPt>
            <c:idx val="1"/>
            <c:bubble3D val="0"/>
            <c:spPr>
              <a:pattFill prst="dkDnDiag">
                <a:fgClr>
                  <a:schemeClr val="tx2"/>
                </a:fgClr>
                <a:bgClr>
                  <a:schemeClr val="bg1"/>
                </a:bgClr>
              </a:pattFill>
              <a:ln w="19050">
                <a:solidFill>
                  <a:schemeClr val="lt1"/>
                </a:solidFill>
              </a:ln>
              <a:effectLst/>
            </c:spPr>
          </c:dPt>
          <c:dLbls>
            <c:dLbl>
              <c:idx val="0"/>
              <c:layout>
                <c:manualLayout>
                  <c:x val="-9.051390534677059E-2"/>
                  <c:y val="-0.21445311180775645"/>
                </c:manualLayout>
              </c:layout>
              <c:tx>
                <c:rich>
                  <a:bodyPr rot="0" spcFirstLastPara="1" vertOverflow="ellipsis" vert="horz" wrap="square" lIns="38100" tIns="19050" rIns="38100" bIns="19050" anchor="ctr" anchorCtr="1">
                    <a:noAutofit/>
                  </a:bodyPr>
                  <a:lstStyle/>
                  <a:p>
                    <a:pPr>
                      <a:defRPr sz="1197" b="0" i="0" u="none" strike="noStrike" kern="1200" baseline="0">
                        <a:solidFill>
                          <a:schemeClr val="tx1">
                            <a:lumMod val="75000"/>
                            <a:lumOff val="25000"/>
                          </a:schemeClr>
                        </a:solidFill>
                        <a:latin typeface="+mn-lt"/>
                        <a:ea typeface="+mn-ea"/>
                        <a:cs typeface="+mn-cs"/>
                      </a:defRPr>
                    </a:pPr>
                    <a:fld id="{3F4D2A6D-875C-409B-ACAD-078EEBFFFDF5}" type="VALUE">
                      <a:rPr lang="en-US" sz="4400" smtClean="0">
                        <a:solidFill>
                          <a:schemeClr val="bg1"/>
                        </a:solidFill>
                        <a:latin typeface="Helvetica Neue" panose="020B0604020202020204" pitchFamily="34" charset="0"/>
                      </a:rPr>
                      <a:pPr>
                        <a:defRPr sz="1197" b="0" i="0" u="none" strike="noStrike" kern="1200" baseline="0">
                          <a:solidFill>
                            <a:schemeClr val="tx1">
                              <a:lumMod val="75000"/>
                              <a:lumOff val="25000"/>
                            </a:schemeClr>
                          </a:solidFill>
                          <a:latin typeface="+mn-lt"/>
                          <a:ea typeface="+mn-ea"/>
                          <a:cs typeface="+mn-cs"/>
                        </a:defRPr>
                      </a:pPr>
                      <a:t>[VALUE]</a:t>
                    </a:fld>
                    <a:endParaRPr lang="en-US"/>
                  </a:p>
                </c:rich>
              </c:tx>
              <c:numFmt formatCode="0%" sourceLinked="0"/>
              <c:spPr>
                <a:noFill/>
                <a:ln>
                  <a:noFill/>
                </a:ln>
                <a:effectLst/>
              </c:spPr>
              <c:showLegendKey val="0"/>
              <c:showVal val="1"/>
              <c:showCatName val="0"/>
              <c:showSerName val="0"/>
              <c:showPercent val="0"/>
              <c:showBubbleSize val="0"/>
              <c:extLst>
                <c:ext xmlns:c15="http://schemas.microsoft.com/office/drawing/2012/chart" uri="{CE6537A1-D6FC-4f65-9D91-7224C49458BB}">
                  <c15:layout>
                    <c:manualLayout>
                      <c:w val="0.50602060159146767"/>
                      <c:h val="0.15663280286461598"/>
                    </c:manualLayout>
                  </c15:layout>
                  <c15:dlblFieldTable/>
                  <c15:showDataLabelsRange val="0"/>
                </c:ext>
              </c:extLst>
            </c:dLbl>
            <c:dLbl>
              <c:idx val="1"/>
              <c:delete val="1"/>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Solid</c:v>
                </c:pt>
                <c:pt idx="1">
                  <c:v>Dashed</c:v>
                </c:pt>
              </c:strCache>
            </c:strRef>
          </c:cat>
          <c:val>
            <c:numRef>
              <c:f>Sheet1!$B$2:$B$3</c:f>
              <c:numCache>
                <c:formatCode>General</c:formatCode>
                <c:ptCount val="2"/>
                <c:pt idx="0">
                  <c:v>0.92</c:v>
                </c:pt>
                <c:pt idx="1">
                  <c:v>0.08</c:v>
                </c:pt>
              </c:numCache>
            </c:numRef>
          </c:val>
        </c:ser>
        <c:dLbls>
          <c:showLegendKey val="0"/>
          <c:showVal val="0"/>
          <c:showCatName val="0"/>
          <c:showSerName val="0"/>
          <c:showPercent val="0"/>
          <c:showBubbleSize val="0"/>
          <c:showLeaderLines val="0"/>
        </c:dLbls>
        <c:firstSliceAng val="0"/>
        <c:holeSize val="90"/>
      </c:doughnutChart>
      <c:spPr>
        <a:noFill/>
        <a:ln>
          <a:noFill/>
        </a:ln>
        <a:effectLst/>
      </c:spPr>
    </c:plotArea>
    <c:plotVisOnly val="1"/>
    <c:dispBlanksAs val="gap"/>
    <c:showDLblsOverMax val="0"/>
  </c:chart>
  <c:spPr>
    <a:solidFill>
      <a:schemeClr val="tx2"/>
    </a:solidFill>
    <a:ln>
      <a:noFill/>
    </a:ln>
    <a:effectLst/>
  </c:spPr>
  <c:txPr>
    <a:bodyPr/>
    <a:lstStyle/>
    <a:p>
      <a:pPr>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974109824932283E-2"/>
          <c:y val="2.578124841404722E-2"/>
          <c:w val="0.92005178035013546"/>
          <c:h val="0.55070555175285729"/>
        </c:manualLayout>
      </c:layout>
      <c:barChart>
        <c:barDir val="col"/>
        <c:grouping val="clustered"/>
        <c:varyColors val="0"/>
        <c:ser>
          <c:idx val="0"/>
          <c:order val="0"/>
          <c:tx>
            <c:strRef>
              <c:f>Sheet1!$B$1</c:f>
              <c:strCache>
                <c:ptCount val="1"/>
                <c:pt idx="0">
                  <c:v>2014</c:v>
                </c:pt>
              </c:strCache>
            </c:strRef>
          </c:tx>
          <c:spPr>
            <a:solidFill>
              <a:schemeClr val="accent1"/>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53F82041-25B4-4F8D-8631-E111D1D47078}" type="VALUE">
                      <a:rPr lang="en-US" sz="1200">
                        <a:solidFill>
                          <a:schemeClr val="tx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0055A2"/>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srgbClr val="0055A2"/>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Sheet1!$A$2</c:f>
              <c:strCache>
                <c:ptCount val="1"/>
                <c:pt idx="0">
                  <c:v>Assets 250,000</c:v>
                </c:pt>
              </c:strCache>
            </c:strRef>
          </c:cat>
          <c:val>
            <c:numRef>
              <c:f>Sheet1!$B$2</c:f>
              <c:numCache>
                <c:formatCode>General</c:formatCode>
                <c:ptCount val="1"/>
                <c:pt idx="0">
                  <c:v>0.64</c:v>
                </c:pt>
              </c:numCache>
            </c:numRef>
          </c:val>
        </c:ser>
        <c:ser>
          <c:idx val="1"/>
          <c:order val="1"/>
          <c:tx>
            <c:strRef>
              <c:f>Sheet1!$C$1</c:f>
              <c:strCache>
                <c:ptCount val="1"/>
                <c:pt idx="0">
                  <c:v>2015</c:v>
                </c:pt>
              </c:strCache>
            </c:strRef>
          </c:tx>
          <c:spPr>
            <a:solidFill>
              <a:schemeClr val="accent2"/>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fld id="{14F705A0-E823-489B-B8F5-62BCC279C85A}" type="VALUE">
                      <a:rPr lang="en-US" sz="1200">
                        <a:solidFill>
                          <a:schemeClr val="accent2"/>
                        </a:solidFill>
                        <a:latin typeface="SJSU Spartan Bold" panose="02000000000000000000" pitchFamily="2" charset="0"/>
                      </a:rPr>
                      <a:pPr>
                        <a:defRPr sz="1800"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srgbClr val="E5A823"/>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Sheet1!$C$2</c:f>
              <c:numCache>
                <c:formatCode>General</c:formatCode>
                <c:ptCount val="1"/>
                <c:pt idx="0">
                  <c:v>0.77</c:v>
                </c:pt>
              </c:numCache>
            </c:numRef>
          </c:val>
        </c:ser>
        <c:ser>
          <c:idx val="2"/>
          <c:order val="2"/>
          <c:tx>
            <c:strRef>
              <c:f>Sheet1!$D$1</c:f>
              <c:strCache>
                <c:ptCount val="1"/>
                <c:pt idx="0">
                  <c:v>2016</c:v>
                </c:pt>
              </c:strCache>
            </c:strRef>
          </c:tx>
          <c:spPr>
            <a:solidFill>
              <a:schemeClr val="accent3"/>
            </a:solidFill>
            <a:ln>
              <a:noFill/>
            </a:ln>
            <a:effectLst/>
          </c:spPr>
          <c:invertIfNegative val="0"/>
          <c:dLbls>
            <c:dLbl>
              <c:idx val="0"/>
              <c:tx>
                <c:rich>
                  <a:bodyPr rot="0" spcFirstLastPara="1" vertOverflow="clip" horzOverflow="clip" vert="horz" wrap="square" lIns="36576" tIns="18288" rIns="36576" bIns="18288" anchor="ctr" anchorCtr="1">
                    <a:spAutoFit/>
                  </a:bodyPr>
                  <a:lstStyle/>
                  <a:p>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fld id="{DC79D22A-362C-4D1C-9704-7E20461E351C}" type="VALUE">
                      <a:rPr lang="en-US" sz="1200">
                        <a:ln>
                          <a:noFill/>
                        </a:ln>
                        <a:solidFill>
                          <a:schemeClr val="bg2"/>
                        </a:solidFill>
                        <a:latin typeface="SJSU Spartan Bold" panose="02000000000000000000" pitchFamily="2" charset="0"/>
                      </a:rPr>
                      <a:pPr>
                        <a:defRPr sz="1197" b="0" i="0" u="none" strike="noStrike" kern="1200" baseline="0">
                          <a:solidFill>
                            <a:schemeClr val="dk1">
                              <a:lumMod val="65000"/>
                              <a:lumOff val="35000"/>
                            </a:schemeClr>
                          </a:solidFill>
                          <a:latin typeface="SJSU Spartan Bold" panose="02000000000000000000" pitchFamily="2" charset="0"/>
                          <a:ea typeface="+mn-ea"/>
                          <a:cs typeface="+mn-cs"/>
                        </a:defRPr>
                      </a:pPr>
                      <a:t>[VALUE]</a:t>
                    </a:fld>
                    <a:endParaRPr lang="en-US"/>
                  </a:p>
                </c:rich>
              </c:tx>
              <c:numFmt formatCode="0%" sourceLinked="0"/>
              <c:spPr>
                <a:solidFill>
                  <a:prstClr val="white"/>
                </a:solidFill>
                <a:ln>
                  <a:solidFill>
                    <a:prstClr val="black">
                      <a:lumMod val="25000"/>
                      <a:lumOff val="75000"/>
                    </a:prstClr>
                  </a:solidFill>
                </a:ln>
                <a:effectLst/>
              </c:sp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SJSU Spartan Bold" panose="02000000000000000000"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Assets 250,000</c:v>
                </c:pt>
              </c:strCache>
            </c:strRef>
          </c:cat>
          <c:val>
            <c:numRef>
              <c:f>Sheet1!$D$2</c:f>
              <c:numCache>
                <c:formatCode>General</c:formatCode>
                <c:ptCount val="1"/>
                <c:pt idx="0">
                  <c:v>0.4</c:v>
                </c:pt>
              </c:numCache>
            </c:numRef>
          </c:val>
        </c:ser>
        <c:dLbls>
          <c:dLblPos val="outEnd"/>
          <c:showLegendKey val="0"/>
          <c:showVal val="1"/>
          <c:showCatName val="0"/>
          <c:showSerName val="0"/>
          <c:showPercent val="0"/>
          <c:showBubbleSize val="0"/>
        </c:dLbls>
        <c:gapWidth val="0"/>
        <c:axId val="203339264"/>
        <c:axId val="202513728"/>
      </c:barChart>
      <c:catAx>
        <c:axId val="203339264"/>
        <c:scaling>
          <c:orientation val="minMax"/>
        </c:scaling>
        <c:delete val="1"/>
        <c:axPos val="b"/>
        <c:numFmt formatCode="General" sourceLinked="1"/>
        <c:majorTickMark val="none"/>
        <c:minorTickMark val="none"/>
        <c:tickLblPos val="nextTo"/>
        <c:crossAx val="202513728"/>
        <c:crosses val="autoZero"/>
        <c:auto val="1"/>
        <c:lblAlgn val="ctr"/>
        <c:lblOffset val="100"/>
        <c:noMultiLvlLbl val="0"/>
      </c:catAx>
      <c:valAx>
        <c:axId val="202513728"/>
        <c:scaling>
          <c:orientation val="minMax"/>
          <c:max val="1"/>
          <c:min val="0"/>
        </c:scaling>
        <c:delete val="1"/>
        <c:axPos val="l"/>
        <c:numFmt formatCode="General" sourceLinked="1"/>
        <c:majorTickMark val="none"/>
        <c:minorTickMark val="none"/>
        <c:tickLblPos val="nextTo"/>
        <c:crossAx val="203339264"/>
        <c:crosses val="autoZero"/>
        <c:crossBetween val="between"/>
      </c:valAx>
      <c:spPr>
        <a:noFill/>
        <a:ln>
          <a:noFill/>
        </a:ln>
        <a:effectLst/>
      </c:spPr>
    </c:plotArea>
    <c:legend>
      <c:legendPos val="b"/>
      <c:layout>
        <c:manualLayout>
          <c:xMode val="edge"/>
          <c:yMode val="edge"/>
          <c:x val="7.3577037972344536E-2"/>
          <c:y val="0.59813142235904149"/>
          <c:w val="0.89004506585363352"/>
          <c:h val="0.1182748450864391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SJSU Spartan Bold" panose="02000000000000000000" pitchFamily="2" charset="0"/>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userShapes>
</file>

<file path=ppt/drawings/drawing10.xml><?xml version="1.0" encoding="utf-8"?>
<c:userShapes xmlns:c="http://schemas.openxmlformats.org/drawingml/2006/chart">
  <cdr:relSizeAnchor xmlns:cdr="http://schemas.openxmlformats.org/drawingml/2006/chartDrawing">
    <cdr:from>
      <cdr:x>0.04595</cdr:x>
      <cdr:y>0.7115</cdr:y>
    </cdr:from>
    <cdr:to>
      <cdr:x>0.95203</cdr:x>
      <cdr:y>0.77112</cdr:y>
    </cdr:to>
    <cdr:sp macro="" textlink="">
      <cdr:nvSpPr>
        <cdr:cNvPr id="2" name="TextBox 1"/>
        <cdr:cNvSpPr txBox="1"/>
      </cdr:nvSpPr>
      <cdr:spPr>
        <a:xfrm xmlns:a="http://schemas.openxmlformats.org/drawingml/2006/main">
          <a:off x="110948" y="3736126"/>
          <a:ext cx="2187757" cy="313052"/>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0.04595</cdr:x>
      <cdr:y>0.80328</cdr:y>
    </cdr:from>
    <cdr:to>
      <cdr:x>0.9465</cdr:x>
      <cdr:y>1</cdr:y>
    </cdr:to>
    <cdr:sp macro="" textlink="">
      <cdr:nvSpPr>
        <cdr:cNvPr id="3" name="Rectangle 2"/>
        <cdr:cNvSpPr/>
      </cdr:nvSpPr>
      <cdr:spPr>
        <a:xfrm xmlns:a="http://schemas.openxmlformats.org/drawingml/2006/main">
          <a:off x="133427" y="4218067"/>
          <a:ext cx="2614863" cy="103298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11.xml><?xml version="1.0" encoding="utf-8"?>
<c:userShapes xmlns:c="http://schemas.openxmlformats.org/drawingml/2006/chart">
  <cdr:relSizeAnchor xmlns:cdr="http://schemas.openxmlformats.org/drawingml/2006/chartDrawing">
    <cdr:from>
      <cdr:x>0.04462</cdr:x>
      <cdr:y>0.7115</cdr:y>
    </cdr:from>
    <cdr:to>
      <cdr:x>0.9565</cdr:x>
      <cdr:y>0.77112</cdr:y>
    </cdr:to>
    <cdr:sp macro="" textlink="">
      <cdr:nvSpPr>
        <cdr:cNvPr id="2" name="TextBox 1"/>
        <cdr:cNvSpPr txBox="1"/>
      </cdr:nvSpPr>
      <cdr:spPr>
        <a:xfrm xmlns:a="http://schemas.openxmlformats.org/drawingml/2006/main">
          <a:off x="184273" y="3736125"/>
          <a:ext cx="3765905" cy="313053"/>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0.04171</cdr:x>
      <cdr:y>0.80328</cdr:y>
    </cdr:from>
    <cdr:to>
      <cdr:x>0.95067</cdr:x>
      <cdr:y>1</cdr:y>
    </cdr:to>
    <cdr:sp macro="" textlink="">
      <cdr:nvSpPr>
        <cdr:cNvPr id="3" name="Rectangle 2"/>
        <cdr:cNvSpPr/>
      </cdr:nvSpPr>
      <cdr:spPr>
        <a:xfrm xmlns:a="http://schemas.openxmlformats.org/drawingml/2006/main">
          <a:off x="229681" y="4352707"/>
          <a:ext cx="5005136" cy="106596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adipiscing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adipiacing</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elit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Aliquam</a:t>
          </a:r>
          <a:r>
            <a:rPr lang="en-US" sz="1100" baseline="0" dirty="0" smtClean="0">
              <a:solidFill>
                <a:schemeClr val="tx1"/>
              </a:solidFill>
              <a:latin typeface="SJSU Spartan Regular" panose="02000000000000000000" pitchFamily="2" charset="0"/>
            </a:rPr>
            <a:t> non </a:t>
          </a:r>
          <a:r>
            <a:rPr lang="en-US" sz="1100" baseline="0" dirty="0" err="1" smtClean="0">
              <a:solidFill>
                <a:schemeClr val="tx1"/>
              </a:solidFill>
              <a:latin typeface="SJSU Spartan Regular" panose="02000000000000000000" pitchFamily="2" charset="0"/>
            </a:rPr>
            <a:t>sem</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mauria</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noborust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jaobroaibi</a:t>
          </a:r>
          <a:r>
            <a:rPr lang="en-US" sz="1100" baseline="0" dirty="0" smtClean="0">
              <a:solidFill>
                <a:schemeClr val="tx1"/>
              </a:solidFill>
              <a:latin typeface="SJSU Spartan Regular" panose="02000000000000000000" pitchFamily="2" charset="0"/>
            </a:rPr>
            <a:t>.</a:t>
          </a:r>
          <a:endParaRPr lang="en-US" sz="1100" dirty="0">
            <a:solidFill>
              <a:schemeClr val="tx1"/>
            </a:solidFill>
            <a:latin typeface="SJSU Spartan Regular" panose="02000000000000000000"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 id </a:t>
          </a:r>
          <a:r>
            <a:rPr lang="en-US" sz="1200" dirty="0" err="1" smtClean="0">
              <a:latin typeface="Helvetica Neue" panose="020B0604020202020204" pitchFamily="34" charset="0"/>
            </a:rPr>
            <a:t>lacinia</a:t>
          </a:r>
          <a:r>
            <a:rPr lang="en-US" sz="120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latin typeface="Helvetica Neue" panose="020B0604020202020204" pitchFamily="34" charset="0"/>
            </a:rPr>
            <a:t>Lorem ipsum dolor sit </a:t>
          </a:r>
          <a:r>
            <a:rPr lang="en-US" sz="1200" dirty="0" err="1" smtClean="0">
              <a:latin typeface="Helvetica Neue" panose="020B0604020202020204" pitchFamily="34" charset="0"/>
            </a:rPr>
            <a:t>amet</a:t>
          </a:r>
          <a:r>
            <a:rPr lang="en-US" sz="1200" dirty="0" smtClean="0">
              <a:latin typeface="Helvetica Neue" panose="020B0604020202020204" pitchFamily="34" charset="0"/>
            </a:rPr>
            <a:t>, </a:t>
          </a:r>
          <a:r>
            <a:rPr lang="en-US" sz="1200" dirty="0" err="1" smtClean="0">
              <a:latin typeface="Helvetica Neue" panose="020B0604020202020204" pitchFamily="34" charset="0"/>
            </a:rPr>
            <a:t>consectetur</a:t>
          </a:r>
          <a:r>
            <a:rPr lang="en-US" sz="1200" dirty="0" smtClean="0">
              <a:latin typeface="Helvetica Neue" panose="020B0604020202020204" pitchFamily="34" charset="0"/>
            </a:rPr>
            <a:t> </a:t>
          </a:r>
          <a:r>
            <a:rPr lang="en-US" sz="1200" dirty="0" err="1" smtClean="0">
              <a:latin typeface="Helvetica Neue" panose="020B0604020202020204" pitchFamily="34" charset="0"/>
            </a:rPr>
            <a:t>adipiscing</a:t>
          </a:r>
          <a:r>
            <a:rPr lang="en-US" sz="1200" dirty="0" smtClean="0">
              <a:latin typeface="Helvetica Neue" panose="020B0604020202020204" pitchFamily="34" charset="0"/>
            </a:rPr>
            <a:t> </a:t>
          </a:r>
          <a:r>
            <a:rPr lang="en-US" sz="1200" dirty="0" err="1" smtClean="0">
              <a:latin typeface="Helvetica Neue" panose="020B0604020202020204" pitchFamily="34" charset="0"/>
            </a:rPr>
            <a:t>elit</a:t>
          </a:r>
          <a:r>
            <a:rPr lang="en-US" sz="1200" dirty="0" smtClean="0">
              <a:latin typeface="Helvetica Neue" panose="020B0604020202020204" pitchFamily="34" charset="0"/>
            </a:rPr>
            <a:t>. Nam ac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turpis</a:t>
          </a:r>
          <a:r>
            <a:rPr lang="en-US" sz="1200" dirty="0" smtClean="0">
              <a:latin typeface="Helvetica Neue" panose="020B0604020202020204" pitchFamily="34" charset="0"/>
            </a:rPr>
            <a:t>. </a:t>
          </a:r>
          <a:r>
            <a:rPr lang="en-US" sz="1200" dirty="0" err="1" smtClean="0">
              <a:latin typeface="Helvetica Neue" panose="020B0604020202020204" pitchFamily="34" charset="0"/>
            </a:rPr>
            <a:t>Ut</a:t>
          </a:r>
          <a:r>
            <a:rPr lang="en-US" sz="1200" dirty="0" smtClean="0">
              <a:latin typeface="Helvetica Neue" panose="020B0604020202020204" pitchFamily="34" charset="0"/>
            </a:rPr>
            <a:t> dui </a:t>
          </a:r>
          <a:r>
            <a:rPr lang="en-US" sz="1200" dirty="0" err="1" smtClean="0">
              <a:latin typeface="Helvetica Neue" panose="020B0604020202020204" pitchFamily="34" charset="0"/>
            </a:rPr>
            <a:t>urna</a:t>
          </a:r>
          <a:r>
            <a:rPr lang="en-US" sz="1200" dirty="0" smtClean="0">
              <a:latin typeface="Helvetica Neue" panose="020B0604020202020204" pitchFamily="34" charset="0"/>
            </a:rPr>
            <a:t>, </a:t>
          </a:r>
          <a:r>
            <a:rPr lang="en-US" sz="1200" dirty="0" err="1" smtClean="0">
              <a:latin typeface="Helvetica Neue" panose="020B0604020202020204" pitchFamily="34" charset="0"/>
            </a:rPr>
            <a:t>tincidunt</a:t>
          </a:r>
          <a:r>
            <a:rPr lang="en-US" sz="1200" dirty="0" smtClean="0">
              <a:latin typeface="Helvetica Neue" panose="020B0604020202020204" pitchFamily="34" charset="0"/>
            </a:rPr>
            <a:t> </a:t>
          </a:r>
          <a:r>
            <a:rPr lang="en-US" sz="1200" dirty="0" err="1" smtClean="0">
              <a:latin typeface="Helvetica Neue" panose="020B0604020202020204" pitchFamily="34" charset="0"/>
            </a:rPr>
            <a:t>quis</a:t>
          </a:r>
          <a:r>
            <a:rPr lang="en-US" sz="1200" dirty="0" smtClean="0">
              <a:latin typeface="Helvetica Neue" panose="020B0604020202020204" pitchFamily="34" charset="0"/>
            </a:rPr>
            <a:t> </a:t>
          </a:r>
          <a:r>
            <a:rPr lang="en-US" sz="1200" dirty="0" err="1" smtClean="0">
              <a:latin typeface="Helvetica Neue" panose="020B0604020202020204" pitchFamily="34" charset="0"/>
            </a:rPr>
            <a:t>mauris</a:t>
          </a:r>
          <a:r>
            <a:rPr lang="en-US" sz="1200" dirty="0" smtClean="0">
              <a:latin typeface="Helvetica Neue" panose="020B0604020202020204" pitchFamily="34" charset="0"/>
            </a:rPr>
            <a:t> id,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egestas</a:t>
          </a:r>
          <a:r>
            <a:rPr lang="en-US" sz="1200" dirty="0" smtClean="0">
              <a:latin typeface="Helvetica Neue" panose="020B0604020202020204" pitchFamily="34" charset="0"/>
            </a:rPr>
            <a:t> </a:t>
          </a:r>
          <a:r>
            <a:rPr lang="en-US" sz="1200" dirty="0" err="1" smtClean="0">
              <a:latin typeface="Helvetica Neue" panose="020B0604020202020204" pitchFamily="34" charset="0"/>
            </a:rPr>
            <a:t>tellus</a:t>
          </a:r>
          <a:r>
            <a:rPr lang="en-US" sz="1200" dirty="0" smtClean="0">
              <a:latin typeface="Helvetica Neue" panose="020B0604020202020204" pitchFamily="34" charset="0"/>
            </a:rPr>
            <a:t>. </a:t>
          </a:r>
          <a:r>
            <a:rPr lang="en-US" sz="1200" dirty="0" err="1" smtClean="0">
              <a:latin typeface="Helvetica Neue" panose="020B0604020202020204" pitchFamily="34" charset="0"/>
            </a:rPr>
            <a:t>Nulla</a:t>
          </a:r>
          <a:r>
            <a:rPr lang="en-US" sz="1200" dirty="0" smtClean="0">
              <a:latin typeface="Helvetica Neue" panose="020B0604020202020204" pitchFamily="34" charset="0"/>
            </a:rPr>
            <a:t> </a:t>
          </a:r>
          <a:r>
            <a:rPr lang="en-US" sz="1200" dirty="0" err="1" smtClean="0">
              <a:latin typeface="Helvetica Neue" panose="020B0604020202020204" pitchFamily="34" charset="0"/>
            </a:rPr>
            <a:t>facilisi</a:t>
          </a:r>
          <a:r>
            <a:rPr lang="en-US" sz="1200" dirty="0" smtClean="0">
              <a:latin typeface="Helvetica Neue" panose="020B0604020202020204" pitchFamily="34" charset="0"/>
            </a:rPr>
            <a:t>. Dui</a:t>
          </a:r>
          <a:r>
            <a:rPr lang="en-US" sz="1200" baseline="0" dirty="0" smtClean="0">
              <a:latin typeface="Helvetica Neue" panose="020B0604020202020204" pitchFamily="34" charset="0"/>
            </a:rPr>
            <a:t> id </a:t>
          </a:r>
          <a:r>
            <a:rPr lang="en-US" sz="1200" baseline="0" dirty="0" err="1" smtClean="0">
              <a:latin typeface="Helvetica Neue" panose="020B0604020202020204" pitchFamily="34" charset="0"/>
            </a:rPr>
            <a:t>lacinia</a:t>
          </a:r>
          <a:r>
            <a:rPr lang="en-US" sz="1200" baseline="0" dirty="0" smtClean="0">
              <a:latin typeface="Helvetica Neue" panose="020B0604020202020204" pitchFamily="34" charset="0"/>
            </a:rPr>
            <a:t> vel.</a:t>
          </a:r>
          <a:endParaRPr lang="en-US" sz="1200" dirty="0">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bg1"/>
              </a:solidFill>
              <a:latin typeface="Helvetica Neue" panose="020B0604020202020204" pitchFamily="34" charset="0"/>
            </a:rPr>
            <a:t>Click</a:t>
          </a:r>
          <a:r>
            <a:rPr lang="en-US" sz="1000" baseline="0" dirty="0" smtClean="0">
              <a:solidFill>
                <a:schemeClr val="bg1"/>
              </a:solidFill>
              <a:latin typeface="Helvetica Neue" panose="020B0604020202020204" pitchFamily="34" charset="0"/>
            </a:rPr>
            <a:t> here to enter descriptive text</a:t>
          </a:r>
          <a:endParaRPr lang="en-US" sz="1000" dirty="0">
            <a:solidFill>
              <a:schemeClr val="bg1"/>
            </a:solidFill>
            <a:latin typeface="Helvetica Neue" panose="020B0604020202020204" pitchFamily="34"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0.31977</cdr:x>
      <cdr:y>0.35304</cdr:y>
    </cdr:from>
    <cdr:to>
      <cdr:x>0.69834</cdr:x>
      <cdr:y>0.46049</cdr:y>
    </cdr:to>
    <cdr:sp macro="" textlink="">
      <cdr:nvSpPr>
        <cdr:cNvPr id="2" name="Rectangle 1"/>
        <cdr:cNvSpPr/>
      </cdr:nvSpPr>
      <cdr:spPr>
        <a:xfrm xmlns:a="http://schemas.openxmlformats.org/drawingml/2006/main">
          <a:off x="921052" y="1913006"/>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 id </a:t>
          </a:r>
          <a:r>
            <a:rPr lang="en-US" sz="1200" dirty="0" err="1" smtClean="0">
              <a:solidFill>
                <a:schemeClr val="tx1"/>
              </a:solidFill>
              <a:latin typeface="Helvetica Neue" panose="020B0604020202020204" pitchFamily="34" charset="0"/>
            </a:rPr>
            <a:t>lacinia</a:t>
          </a:r>
          <a:r>
            <a:rPr lang="en-US" sz="120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0.36466</cdr:y>
    </cdr:from>
    <cdr:to>
      <cdr:x>0.68928</cdr:x>
      <cdr:y>0.47212</cdr:y>
    </cdr:to>
    <cdr:sp macro="" textlink="">
      <cdr:nvSpPr>
        <cdr:cNvPr id="5" name="Rectangle 4"/>
        <cdr:cNvSpPr/>
      </cdr:nvSpPr>
      <cdr:spPr>
        <a:xfrm xmlns:a="http://schemas.openxmlformats.org/drawingml/2006/main">
          <a:off x="894969" y="1975998"/>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0.07447</cdr:x>
      <cdr:y>0.64144</cdr:y>
    </cdr:from>
    <cdr:to>
      <cdr:x>0.92553</cdr:x>
      <cdr:y>0.96118</cdr:y>
    </cdr:to>
    <cdr:sp macro="" textlink="">
      <cdr:nvSpPr>
        <cdr:cNvPr id="3" name="Rectangle 2"/>
        <cdr:cNvSpPr/>
      </cdr:nvSpPr>
      <cdr:spPr>
        <a:xfrm xmlns:a="http://schemas.openxmlformats.org/drawingml/2006/main">
          <a:off x="311612" y="3475758"/>
          <a:ext cx="3561347" cy="1732548"/>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just">
            <a:lnSpc>
              <a:spcPct val="150000"/>
            </a:lnSpc>
          </a:pPr>
          <a:r>
            <a:rPr lang="en-US" sz="1200" dirty="0" smtClean="0">
              <a:solidFill>
                <a:schemeClr val="tx1"/>
              </a:solidFill>
              <a:latin typeface="Helvetica Neue" panose="020B0604020202020204" pitchFamily="34" charset="0"/>
            </a:rPr>
            <a:t>Lorem ipsum dolor sit </a:t>
          </a:r>
          <a:r>
            <a:rPr lang="en-US" sz="1200" dirty="0" err="1" smtClean="0">
              <a:solidFill>
                <a:schemeClr val="tx1"/>
              </a:solidFill>
              <a:latin typeface="Helvetica Neue" panose="020B0604020202020204" pitchFamily="34" charset="0"/>
            </a:rPr>
            <a:t>amet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consectetur</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adipiscing</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elit</a:t>
          </a:r>
          <a:r>
            <a:rPr lang="en-US" sz="1200" dirty="0" smtClean="0">
              <a:solidFill>
                <a:schemeClr val="tx1"/>
              </a:solidFill>
              <a:latin typeface="Helvetica Neue" panose="020B0604020202020204" pitchFamily="34" charset="0"/>
            </a:rPr>
            <a:t>. Nam ac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turpis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Ut</a:t>
          </a:r>
          <a:r>
            <a:rPr lang="en-US" sz="1200" dirty="0" smtClean="0">
              <a:solidFill>
                <a:schemeClr val="tx1"/>
              </a:solidFill>
              <a:latin typeface="Helvetica Neue" panose="020B0604020202020204" pitchFamily="34" charset="0"/>
            </a:rPr>
            <a:t> dui </a:t>
          </a:r>
          <a:r>
            <a:rPr lang="en-US" sz="1200" dirty="0" err="1" smtClean="0">
              <a:solidFill>
                <a:schemeClr val="tx1"/>
              </a:solidFill>
              <a:latin typeface="Helvetica Neue" panose="020B0604020202020204" pitchFamily="34" charset="0"/>
            </a:rPr>
            <a:t>urna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tincidunt</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quis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mauris</a:t>
          </a:r>
          <a:r>
            <a:rPr lang="en-US" sz="1200" dirty="0" smtClean="0">
              <a:solidFill>
                <a:schemeClr val="tx1"/>
              </a:solidFill>
              <a:latin typeface="Helvetica Neue" panose="020B0604020202020204" pitchFamily="34" charset="0"/>
            </a:rPr>
            <a:t> id,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egestas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tellus</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Nulla</a:t>
          </a:r>
          <a:r>
            <a:rPr lang="en-US" sz="1200" dirty="0" smtClean="0">
              <a:solidFill>
                <a:schemeClr val="tx1"/>
              </a:solidFill>
              <a:latin typeface="Helvetica Neue" panose="020B0604020202020204" pitchFamily="34" charset="0"/>
            </a:rPr>
            <a:t> </a:t>
          </a:r>
          <a:r>
            <a:rPr lang="en-US" sz="1200" dirty="0" err="1" smtClean="0">
              <a:solidFill>
                <a:schemeClr val="tx1"/>
              </a:solidFill>
              <a:latin typeface="Helvetica Neue" panose="020B0604020202020204" pitchFamily="34" charset="0"/>
            </a:rPr>
            <a:t>facilisi</a:t>
          </a:r>
          <a:r>
            <a:rPr lang="en-US" sz="1200" dirty="0" smtClean="0">
              <a:solidFill>
                <a:schemeClr val="tx1"/>
              </a:solidFill>
              <a:latin typeface="Helvetica Neue" panose="020B0604020202020204" pitchFamily="34" charset="0"/>
            </a:rPr>
            <a:t>. Dui</a:t>
          </a:r>
          <a:r>
            <a:rPr lang="en-US" sz="1200" baseline="0" dirty="0" smtClean="0">
              <a:solidFill>
                <a:schemeClr val="tx1"/>
              </a:solidFill>
              <a:latin typeface="Helvetica Neue" panose="020B0604020202020204" pitchFamily="34" charset="0"/>
            </a:rPr>
            <a:t> id </a:t>
          </a:r>
          <a:r>
            <a:rPr lang="en-US" sz="1200" baseline="0" dirty="0" err="1" smtClean="0">
              <a:solidFill>
                <a:schemeClr val="tx1"/>
              </a:solidFill>
              <a:latin typeface="Helvetica Neue" panose="020B0604020202020204" pitchFamily="34" charset="0"/>
            </a:rPr>
            <a:t>lacinia</a:t>
          </a:r>
          <a:r>
            <a:rPr lang="en-US" sz="1200" baseline="0" dirty="0" smtClean="0">
              <a:solidFill>
                <a:schemeClr val="tx1"/>
              </a:solidFill>
              <a:latin typeface="Helvetica Neue" panose="020B0604020202020204" pitchFamily="34" charset="0"/>
            </a:rPr>
            <a:t> vel.</a:t>
          </a:r>
          <a:endParaRPr lang="en-US" sz="1200" dirty="0">
            <a:solidFill>
              <a:schemeClr val="tx1"/>
            </a:solidFill>
            <a:latin typeface="Helvetica Neue" panose="020B0604020202020204" pitchFamily="34" charset="0"/>
          </a:endParaRPr>
        </a:p>
      </cdr:txBody>
    </cdr:sp>
  </cdr:relSizeAnchor>
  <cdr:relSizeAnchor xmlns:cdr="http://schemas.openxmlformats.org/drawingml/2006/chartDrawing">
    <cdr:from>
      <cdr:x>0.31071</cdr:x>
      <cdr:y>0.36954</cdr:y>
    </cdr:from>
    <cdr:to>
      <cdr:x>0.68929</cdr:x>
      <cdr:y>0.47699</cdr:y>
    </cdr:to>
    <cdr:sp macro="" textlink="">
      <cdr:nvSpPr>
        <cdr:cNvPr id="5" name="Rectangle 4"/>
        <cdr:cNvSpPr/>
      </cdr:nvSpPr>
      <cdr:spPr>
        <a:xfrm xmlns:a="http://schemas.openxmlformats.org/drawingml/2006/main">
          <a:off x="894970" y="2002414"/>
          <a:ext cx="1090419" cy="582260"/>
        </a:xfrm>
        <a:prstGeom xmlns:a="http://schemas.openxmlformats.org/drawingml/2006/main" prst="rect">
          <a:avLst/>
        </a:prstGeom>
        <a:solidFill xmlns:a="http://schemas.openxmlformats.org/drawingml/2006/main">
          <a:schemeClr val="accent2"/>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000" dirty="0" smtClean="0">
              <a:solidFill>
                <a:schemeClr val="tx1"/>
              </a:solidFill>
              <a:latin typeface="Helvetica Neue" panose="020B0604020202020204" pitchFamily="34" charset="0"/>
            </a:rPr>
            <a:t>Click</a:t>
          </a:r>
          <a:r>
            <a:rPr lang="en-US" sz="1000" baseline="0" dirty="0" smtClean="0">
              <a:solidFill>
                <a:schemeClr val="tx1"/>
              </a:solidFill>
              <a:latin typeface="Helvetica Neue" panose="020B0604020202020204" pitchFamily="34" charset="0"/>
            </a:rPr>
            <a:t> here to enter descriptive text</a:t>
          </a:r>
          <a:endParaRPr lang="en-US" sz="1000" dirty="0">
            <a:solidFill>
              <a:schemeClr val="tx1"/>
            </a:solidFill>
            <a:latin typeface="Helvetica Neue" panose="020B0604020202020204" pitchFamily="34" charset="0"/>
          </a:endParaRPr>
        </a:p>
      </cdr:txBody>
    </cdr:sp>
  </cdr:relSizeAnchor>
</c:userShapes>
</file>

<file path=ppt/drawings/drawing7.xml><?xml version="1.0" encoding="utf-8"?>
<c:userShapes xmlns:c="http://schemas.openxmlformats.org/drawingml/2006/chart">
  <cdr:relSizeAnchor xmlns:cdr="http://schemas.openxmlformats.org/drawingml/2006/chartDrawing">
    <cdr:from>
      <cdr:x>0.11581</cdr:x>
      <cdr:y>0.71522</cdr:y>
    </cdr:from>
    <cdr:to>
      <cdr:x>0.88419</cdr:x>
      <cdr:y>0.8695</cdr:y>
    </cdr:to>
    <cdr:sp macro="" textlink="">
      <cdr:nvSpPr>
        <cdr:cNvPr id="2" name="Rectangle 1"/>
        <cdr:cNvSpPr/>
      </cdr:nvSpPr>
      <cdr:spPr>
        <a:xfrm xmlns:a="http://schemas.openxmlformats.org/drawingml/2006/main">
          <a:off x="366301" y="3875539"/>
          <a:ext cx="2430349"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8.xml><?xml version="1.0" encoding="utf-8"?>
<c:userShapes xmlns:c="http://schemas.openxmlformats.org/drawingml/2006/chart">
  <cdr:relSizeAnchor xmlns:cdr="http://schemas.openxmlformats.org/drawingml/2006/chartDrawing">
    <cdr:from>
      <cdr:x>0.1158</cdr:x>
      <cdr:y>0.71972</cdr:y>
    </cdr:from>
    <cdr:to>
      <cdr:x>0.8842</cdr:x>
      <cdr:y>0.874</cdr:y>
    </cdr:to>
    <cdr:sp macro="" textlink="">
      <cdr:nvSpPr>
        <cdr:cNvPr id="5" name="Rectangle 4"/>
        <cdr:cNvSpPr/>
      </cdr:nvSpPr>
      <cdr:spPr>
        <a:xfrm xmlns:a="http://schemas.openxmlformats.org/drawingml/2006/main">
          <a:off x="366286" y="3899923"/>
          <a:ext cx="2430384" cy="835992"/>
        </a:xfrm>
        <a:prstGeom xmlns:a="http://schemas.openxmlformats.org/drawingml/2006/main" prst="rect">
          <a:avLst/>
        </a:prstGeom>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r>
            <a:rPr lang="en-US" sz="1200" dirty="0" smtClean="0">
              <a:solidFill>
                <a:schemeClr val="bg1"/>
              </a:solidFill>
              <a:latin typeface="SJSU Spartan Regular" panose="02000000000000000000" pitchFamily="2" charset="0"/>
            </a:rPr>
            <a:t>Click</a:t>
          </a:r>
          <a:r>
            <a:rPr lang="en-US" sz="1200" baseline="0" dirty="0" smtClean="0">
              <a:solidFill>
                <a:schemeClr val="bg1"/>
              </a:solidFill>
              <a:latin typeface="SJSU Spartan Regular" panose="02000000000000000000" pitchFamily="2" charset="0"/>
            </a:rPr>
            <a:t> here to enter descriptive text about the chart</a:t>
          </a:r>
          <a:endParaRPr lang="en-US" sz="1200" dirty="0">
            <a:solidFill>
              <a:schemeClr val="bg1"/>
            </a:solidFill>
            <a:latin typeface="SJSU Spartan Regular" panose="02000000000000000000" pitchFamily="2" charset="0"/>
          </a:endParaRPr>
        </a:p>
      </cdr:txBody>
    </cdr:sp>
  </cdr:relSizeAnchor>
</c:userShapes>
</file>

<file path=ppt/drawings/drawing9.xml><?xml version="1.0" encoding="utf-8"?>
<c:userShapes xmlns:c="http://schemas.openxmlformats.org/drawingml/2006/chart">
  <cdr:relSizeAnchor xmlns:cdr="http://schemas.openxmlformats.org/drawingml/2006/chartDrawing">
    <cdr:from>
      <cdr:x>0.05082</cdr:x>
      <cdr:y>0.7115</cdr:y>
    </cdr:from>
    <cdr:to>
      <cdr:x>0.94774</cdr:x>
      <cdr:y>0.7688</cdr:y>
    </cdr:to>
    <cdr:sp macro="" textlink="">
      <cdr:nvSpPr>
        <cdr:cNvPr id="2" name="TextBox 1"/>
        <cdr:cNvSpPr txBox="1"/>
      </cdr:nvSpPr>
      <cdr:spPr>
        <a:xfrm xmlns:a="http://schemas.openxmlformats.org/drawingml/2006/main">
          <a:off x="89543" y="3736126"/>
          <a:ext cx="1580316" cy="300860"/>
        </a:xfrm>
        <a:prstGeom xmlns:a="http://schemas.openxmlformats.org/drawingml/2006/main" prst="rect">
          <a:avLst/>
        </a:prstGeom>
        <a:ln xmlns:a="http://schemas.openxmlformats.org/drawingml/2006/main" w="38100">
          <a:solidFill>
            <a:schemeClr val="tx1"/>
          </a:solidFill>
        </a:ln>
      </cdr:spPr>
      <cdr:txBody>
        <a:bodyPr xmlns:a="http://schemas.openxmlformats.org/drawingml/2006/main" vertOverflow="clip" wrap="square" rtlCol="0"/>
        <a:lstStyle xmlns:a="http://schemas.openxmlformats.org/drawingml/2006/main"/>
        <a:p xmlns:a="http://schemas.openxmlformats.org/drawingml/2006/main">
          <a:pPr algn="ctr"/>
          <a:r>
            <a:rPr lang="en-US" sz="1400" dirty="0" smtClean="0">
              <a:solidFill>
                <a:schemeClr val="tx2"/>
              </a:solidFill>
              <a:latin typeface="SJSU Spartan Bold" panose="02000000000000000000" pitchFamily="2" charset="0"/>
            </a:rPr>
            <a:t>Assets 250,000</a:t>
          </a:r>
          <a:endParaRPr lang="en-US" sz="1400" dirty="0">
            <a:solidFill>
              <a:schemeClr val="tx2"/>
            </a:solidFill>
            <a:latin typeface="SJSU Spartan Bold" panose="02000000000000000000" pitchFamily="2" charset="0"/>
          </a:endParaRPr>
        </a:p>
      </cdr:txBody>
    </cdr:sp>
  </cdr:relSizeAnchor>
  <cdr:relSizeAnchor xmlns:cdr="http://schemas.openxmlformats.org/drawingml/2006/chartDrawing">
    <cdr:from>
      <cdr:x>0.05082</cdr:x>
      <cdr:y>0.80328</cdr:y>
    </cdr:from>
    <cdr:to>
      <cdr:x>1</cdr:x>
      <cdr:y>1</cdr:y>
    </cdr:to>
    <cdr:sp macro="" textlink="">
      <cdr:nvSpPr>
        <cdr:cNvPr id="3" name="Rectangle 2"/>
        <cdr:cNvSpPr/>
      </cdr:nvSpPr>
      <cdr:spPr>
        <a:xfrm xmlns:a="http://schemas.openxmlformats.org/drawingml/2006/main">
          <a:off x="119400" y="4218058"/>
          <a:ext cx="2229854" cy="1032997"/>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r>
            <a:rPr lang="en-US" sz="1100" dirty="0" smtClean="0">
              <a:solidFill>
                <a:schemeClr val="tx1"/>
              </a:solidFill>
              <a:latin typeface="SJSU Spartan Regular" panose="02000000000000000000" pitchFamily="2" charset="0"/>
            </a:rPr>
            <a:t>Lorem</a:t>
          </a:r>
          <a:r>
            <a:rPr lang="en-US" sz="1100" baseline="0" dirty="0" smtClean="0">
              <a:solidFill>
                <a:schemeClr val="tx1"/>
              </a:solidFill>
              <a:latin typeface="SJSU Spartan Regular" panose="02000000000000000000" pitchFamily="2" charset="0"/>
            </a:rPr>
            <a:t> ipsum dolor sit </a:t>
          </a:r>
          <a:r>
            <a:rPr lang="en-US" sz="1100" baseline="0" dirty="0" err="1" smtClean="0">
              <a:solidFill>
                <a:schemeClr val="tx1"/>
              </a:solidFill>
              <a:latin typeface="SJSU Spartan Regular" panose="02000000000000000000" pitchFamily="2" charset="0"/>
            </a:rPr>
            <a:t>amet</a:t>
          </a:r>
          <a:r>
            <a:rPr lang="en-US" sz="1100" baseline="0" dirty="0" smtClean="0">
              <a:solidFill>
                <a:schemeClr val="tx1"/>
              </a:solidFill>
              <a:latin typeface="SJSU Spartan Regular" panose="02000000000000000000" pitchFamily="2" charset="0"/>
            </a:rPr>
            <a:t>, </a:t>
          </a:r>
          <a:r>
            <a:rPr lang="en-US" sz="1100" baseline="0" dirty="0" err="1" smtClean="0">
              <a:solidFill>
                <a:schemeClr val="tx1"/>
              </a:solidFill>
              <a:latin typeface="SJSU Spartan Regular" panose="02000000000000000000" pitchFamily="2" charset="0"/>
            </a:rPr>
            <a:t>conectetur</a:t>
          </a:r>
          <a:endParaRPr lang="en-US" sz="1100" dirty="0">
            <a:solidFill>
              <a:schemeClr val="tx1"/>
            </a:solidFill>
            <a:latin typeface="SJSU Spartan Regular" panose="02000000000000000000" pitchFamily="2" charset="0"/>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5" tIns="46588" rIns="93175" bIns="46588"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5" tIns="46588" rIns="93175" bIns="46588" rtlCol="0"/>
          <a:lstStyle>
            <a:lvl1pPr algn="r">
              <a:defRPr sz="1200"/>
            </a:lvl1pPr>
          </a:lstStyle>
          <a:p>
            <a:fld id="{66BE5585-5706-4A65-8753-B295ED1777B0}" type="datetimeFigureOut">
              <a:rPr lang="en-US" smtClean="0"/>
              <a:t>10/15/2019</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5" tIns="46588" rIns="93175" bIns="46588"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5" tIns="46588" rIns="93175" bIns="4658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5" tIns="46588" rIns="93175" bIns="46588"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5" tIns="46588" rIns="93175" bIns="46588" rtlCol="0" anchor="b"/>
          <a:lstStyle>
            <a:lvl1pPr algn="r">
              <a:defRPr sz="1200"/>
            </a:lvl1pPr>
          </a:lstStyle>
          <a:p>
            <a:fld id="{CBD2C901-C54C-451E-83B0-7F578DB9AAA3}" type="slidenum">
              <a:rPr lang="en-US" smtClean="0"/>
              <a:t>‹#›</a:t>
            </a:fld>
            <a:endParaRPr lang="en-US"/>
          </a:p>
        </p:txBody>
      </p:sp>
    </p:spTree>
    <p:extLst>
      <p:ext uri="{BB962C8B-B14F-4D97-AF65-F5344CB8AC3E}">
        <p14:creationId xmlns:p14="http://schemas.microsoft.com/office/powerpoint/2010/main" val="2380203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smtClean="0"/>
              <a:t>Cheating in Online Student Assessment: Beyond Plagiarism, </a:t>
            </a:r>
            <a:r>
              <a:rPr lang="en-US" altLang="en-US" i="1" smtClean="0"/>
              <a:t>Neil C. Rowe  2004</a:t>
            </a:r>
            <a:endParaRPr lang="en-US" altLang="en-US" smtClean="0"/>
          </a:p>
        </p:txBody>
      </p:sp>
      <p:sp>
        <p:nvSpPr>
          <p:cNvPr id="80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57048" indent="-291172" eaLnBrk="0" hangingPunct="0">
              <a:spcBef>
                <a:spcPct val="30000"/>
              </a:spcBef>
              <a:defRPr sz="1200">
                <a:solidFill>
                  <a:schemeClr val="tx1"/>
                </a:solidFill>
                <a:latin typeface="Calibri" pitchFamily="34" charset="0"/>
              </a:defRPr>
            </a:lvl2pPr>
            <a:lvl3pPr marL="1164690" indent="-232938" eaLnBrk="0" hangingPunct="0">
              <a:spcBef>
                <a:spcPct val="30000"/>
              </a:spcBef>
              <a:defRPr sz="1200">
                <a:solidFill>
                  <a:schemeClr val="tx1"/>
                </a:solidFill>
                <a:latin typeface="Calibri" pitchFamily="34" charset="0"/>
              </a:defRPr>
            </a:lvl3pPr>
            <a:lvl4pPr marL="1630565" indent="-232938" eaLnBrk="0" hangingPunct="0">
              <a:spcBef>
                <a:spcPct val="30000"/>
              </a:spcBef>
              <a:defRPr sz="1200">
                <a:solidFill>
                  <a:schemeClr val="tx1"/>
                </a:solidFill>
                <a:latin typeface="Calibri" pitchFamily="34" charset="0"/>
              </a:defRPr>
            </a:lvl4pPr>
            <a:lvl5pPr marL="2096440" indent="-232938" eaLnBrk="0" hangingPunct="0">
              <a:spcBef>
                <a:spcPct val="30000"/>
              </a:spcBef>
              <a:defRPr sz="1200">
                <a:solidFill>
                  <a:schemeClr val="tx1"/>
                </a:solidFill>
                <a:latin typeface="Calibri" pitchFamily="34" charset="0"/>
              </a:defRPr>
            </a:lvl5pPr>
            <a:lvl6pPr marL="2562317" indent="-232938" defTabSz="465875" eaLnBrk="0" fontAlgn="base" hangingPunct="0">
              <a:spcBef>
                <a:spcPct val="30000"/>
              </a:spcBef>
              <a:spcAft>
                <a:spcPct val="0"/>
              </a:spcAft>
              <a:defRPr sz="1200">
                <a:solidFill>
                  <a:schemeClr val="tx1"/>
                </a:solidFill>
                <a:latin typeface="Calibri" pitchFamily="34" charset="0"/>
              </a:defRPr>
            </a:lvl6pPr>
            <a:lvl7pPr marL="3028192" indent="-232938" defTabSz="465875" eaLnBrk="0" fontAlgn="base" hangingPunct="0">
              <a:spcBef>
                <a:spcPct val="30000"/>
              </a:spcBef>
              <a:spcAft>
                <a:spcPct val="0"/>
              </a:spcAft>
              <a:defRPr sz="1200">
                <a:solidFill>
                  <a:schemeClr val="tx1"/>
                </a:solidFill>
                <a:latin typeface="Calibri" pitchFamily="34" charset="0"/>
              </a:defRPr>
            </a:lvl7pPr>
            <a:lvl8pPr marL="3494068" indent="-232938" defTabSz="465875" eaLnBrk="0" fontAlgn="base" hangingPunct="0">
              <a:spcBef>
                <a:spcPct val="30000"/>
              </a:spcBef>
              <a:spcAft>
                <a:spcPct val="0"/>
              </a:spcAft>
              <a:defRPr sz="1200">
                <a:solidFill>
                  <a:schemeClr val="tx1"/>
                </a:solidFill>
                <a:latin typeface="Calibri" pitchFamily="34" charset="0"/>
              </a:defRPr>
            </a:lvl8pPr>
            <a:lvl9pPr marL="3959943" indent="-232938" defTabSz="465875"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C3808EA0-3B6F-4F3B-9FC3-1B9F91D9941B}" type="slidenum">
              <a:rPr lang="en-US" altLang="en-US" smtClean="0">
                <a:solidFill>
                  <a:prstClr val="black"/>
                </a:solidFill>
                <a:latin typeface="Arial" charset="0"/>
              </a:rPr>
              <a:pPr eaLnBrk="1" hangingPunct="1">
                <a:spcBef>
                  <a:spcPct val="0"/>
                </a:spcBef>
              </a:pPr>
              <a:t>35</a:t>
            </a:fld>
            <a:endParaRPr lang="en-US" altLang="en-US" smtClean="0">
              <a:solidFill>
                <a:prstClr val="black"/>
              </a:solidFill>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3.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Master" Target="../slideMasters/slideMaster9.xml"/><Relationship Id="rId4"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chart" Target="../charts/chart1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2.xml"/><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mplate Overview and Instructions">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365126"/>
            <a:ext cx="7886700" cy="762217"/>
          </a:xfrm>
        </p:spPr>
        <p:txBody>
          <a:bodyPr>
            <a:normAutofit/>
          </a:bodyPr>
          <a:lstStyle>
            <a:lvl1pPr>
              <a:defRPr sz="2800">
                <a:solidFill>
                  <a:schemeClr val="bg1"/>
                </a:solidFill>
              </a:defRPr>
            </a:lvl1pPr>
          </a:lstStyle>
          <a:p>
            <a:r>
              <a:rPr lang="en-US" dirty="0" smtClean="0"/>
              <a:t>Template Overview and Instructions</a:t>
            </a:r>
            <a:endParaRPr lang="en-US" dirty="0"/>
          </a:p>
        </p:txBody>
      </p:sp>
      <p:sp>
        <p:nvSpPr>
          <p:cNvPr id="3" name="TextBox 2"/>
          <p:cNvSpPr txBox="1"/>
          <p:nvPr userDrawn="1"/>
        </p:nvSpPr>
        <p:spPr>
          <a:xfrm>
            <a:off x="628649" y="1258615"/>
            <a:ext cx="5064579" cy="276999"/>
          </a:xfrm>
          <a:prstGeom prst="rect">
            <a:avLst/>
          </a:prstGeom>
          <a:noFill/>
        </p:spPr>
        <p:txBody>
          <a:bodyPr wrap="square" rtlCol="0">
            <a:spAutoFit/>
          </a:bodyPr>
          <a:lstStyle/>
          <a:p>
            <a:r>
              <a:rPr lang="en-US" sz="1200" i="1" dirty="0" smtClean="0">
                <a:solidFill>
                  <a:schemeClr val="bg1"/>
                </a:solidFill>
                <a:latin typeface="SJSU Spartan Regular" panose="02000000000000000000" pitchFamily="2" charset="0"/>
              </a:rPr>
              <a:t>Remember to delete this slide before giving your presentation.</a:t>
            </a:r>
            <a:endParaRPr lang="en-US" sz="1200" i="1" dirty="0">
              <a:solidFill>
                <a:schemeClr val="bg1"/>
              </a:solidFill>
              <a:latin typeface="SJSU Spartan Regular" panose="02000000000000000000" pitchFamily="2" charset="0"/>
            </a:endParaRPr>
          </a:p>
        </p:txBody>
      </p:sp>
      <p:sp>
        <p:nvSpPr>
          <p:cNvPr id="5" name="TextBox 4"/>
          <p:cNvSpPr txBox="1"/>
          <p:nvPr userDrawn="1"/>
        </p:nvSpPr>
        <p:spPr>
          <a:xfrm>
            <a:off x="628650" y="1535614"/>
            <a:ext cx="3943350" cy="4324261"/>
          </a:xfrm>
          <a:prstGeom prst="rect">
            <a:avLst/>
          </a:prstGeom>
          <a:noFill/>
        </p:spPr>
        <p:txBody>
          <a:bodyPr wrap="square" rtlCol="0">
            <a:spAutoFit/>
          </a:bodyPr>
          <a:lstStyle/>
          <a:p>
            <a:r>
              <a:rPr lang="en-US" sz="1100" dirty="0" smtClean="0">
                <a:solidFill>
                  <a:schemeClr val="bg1"/>
                </a:solidFill>
                <a:latin typeface="SJSU Spartan Regular" panose="02000000000000000000" pitchFamily="2" charset="0"/>
              </a:rPr>
              <a:t>In this SJSU PowerPoint template, you will find options for a variety of slides to help you make an impactful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Cover and Title Slides</a:t>
            </a:r>
            <a:r>
              <a:rPr lang="en-US" sz="1100" dirty="0" smtClean="0">
                <a:solidFill>
                  <a:schemeClr val="bg1"/>
                </a:solidFill>
                <a:latin typeface="SJSU Spartan Regular" panose="02000000000000000000" pitchFamily="2" charset="0"/>
              </a:rPr>
              <a:t>: Start your presentation with one of the title slides.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Bumpers</a:t>
            </a:r>
            <a:r>
              <a:rPr lang="en-US" sz="1100" dirty="0" smtClean="0">
                <a:solidFill>
                  <a:schemeClr val="bg1"/>
                </a:solidFill>
                <a:latin typeface="SJSU Spartan Regular" panose="02000000000000000000" pitchFamily="2" charset="0"/>
              </a:rPr>
              <a:t>: Use a bumper slide to signal a transition to a new section of your presentation.</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Section Headers</a:t>
            </a:r>
            <a:r>
              <a:rPr lang="en-US" sz="1100" dirty="0" smtClean="0">
                <a:solidFill>
                  <a:schemeClr val="bg1"/>
                </a:solidFill>
                <a:latin typeface="SJSU Spartan Regular" panose="02000000000000000000" pitchFamily="2" charset="0"/>
              </a:rPr>
              <a:t>: Start a new topic or section of your presentation with a section header.</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Content Slides (White and Blue Options)</a:t>
            </a:r>
            <a:r>
              <a:rPr lang="en-US" sz="1100" dirty="0" smtClean="0">
                <a:solidFill>
                  <a:schemeClr val="bg1"/>
                </a:solidFill>
                <a:latin typeface="SJSU Spartan Regular" panose="02000000000000000000" pitchFamily="2" charset="0"/>
              </a:rPr>
              <a:t>: Content slides allow you to present a combination of text, imagery and/or charts.</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Image Slides</a:t>
            </a:r>
            <a:r>
              <a:rPr lang="en-US" sz="1100" dirty="0" smtClean="0">
                <a:solidFill>
                  <a:schemeClr val="bg1"/>
                </a:solidFill>
                <a:latin typeface="SJSU Spartan Regular" panose="02000000000000000000" pitchFamily="2" charset="0"/>
              </a:rPr>
              <a:t>: Let large, compelling images tell your story. Choose from provided image slides or use the university's photo library to find an image that supports your message.</a:t>
            </a:r>
          </a:p>
          <a:p>
            <a:endParaRPr lang="en-US" sz="1100" dirty="0" smtClean="0">
              <a:solidFill>
                <a:schemeClr val="bg1"/>
              </a:solidFill>
              <a:latin typeface="SJSU Spartan Regular" panose="02000000000000000000" pitchFamily="2" charset="0"/>
            </a:endParaRPr>
          </a:p>
          <a:p>
            <a:r>
              <a:rPr lang="en-US" sz="1100" b="1" dirty="0" smtClean="0">
                <a:solidFill>
                  <a:schemeClr val="bg1"/>
                </a:solidFill>
                <a:latin typeface="SJSU Spartan Regular" panose="02000000000000000000" pitchFamily="2" charset="0"/>
              </a:rPr>
              <a:t>Charts</a:t>
            </a:r>
            <a:r>
              <a:rPr lang="en-US" sz="1100" dirty="0" smtClean="0">
                <a:solidFill>
                  <a:schemeClr val="bg1"/>
                </a:solidFill>
                <a:latin typeface="SJSU Spartan Regular" panose="02000000000000000000" pitchFamily="2" charset="0"/>
              </a:rPr>
              <a:t>: Using the instructions below, create custom charts and graphs to present your data.</a:t>
            </a:r>
          </a:p>
          <a:p>
            <a:endParaRPr lang="en-US" sz="1100" dirty="0" smtClean="0">
              <a:solidFill>
                <a:schemeClr val="bg1"/>
              </a:solidFill>
              <a:latin typeface="SJSU Spartan Regular" panose="02000000000000000000" pitchFamily="2" charset="0"/>
            </a:endParaRPr>
          </a:p>
        </p:txBody>
      </p:sp>
      <p:sp>
        <p:nvSpPr>
          <p:cNvPr id="6" name="TextBox 5"/>
          <p:cNvSpPr txBox="1"/>
          <p:nvPr userDrawn="1"/>
        </p:nvSpPr>
        <p:spPr>
          <a:xfrm>
            <a:off x="4572000" y="1535614"/>
            <a:ext cx="3941064" cy="4154984"/>
          </a:xfrm>
          <a:prstGeom prst="rect">
            <a:avLst/>
          </a:prstGeom>
          <a:noFill/>
        </p:spPr>
        <p:txBody>
          <a:bodyPr wrap="square" rtlCol="0">
            <a:spAutoFit/>
          </a:bodyPr>
          <a:lstStyle/>
          <a:p>
            <a:r>
              <a:rPr lang="en-US" sz="1100" b="1" dirty="0" smtClean="0">
                <a:solidFill>
                  <a:schemeClr val="bg1"/>
                </a:solidFill>
                <a:latin typeface="SJSU Spartan Regular" panose="02000000000000000000" pitchFamily="2" charset="0"/>
              </a:rPr>
              <a:t>How to customize your slides</a:t>
            </a:r>
            <a:r>
              <a:rPr lang="en-US" sz="1100" dirty="0" smtClean="0">
                <a:solidFill>
                  <a:schemeClr val="bg1"/>
                </a:solidFill>
                <a:latin typeface="SJSU Spartan Regular" panose="02000000000000000000" pitchFamily="2" charset="0"/>
              </a:rPr>
              <a: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insert your lockup (departmental logo) in place of the SJSU primary mark/logo on a slide, right-click (or </a:t>
            </a:r>
            <a:r>
              <a:rPr lang="en-US" sz="1100" dirty="0" err="1" smtClean="0">
                <a:solidFill>
                  <a:schemeClr val="bg1"/>
                </a:solidFill>
                <a:latin typeface="SJSU Spartan Regular" panose="02000000000000000000" pitchFamily="2" charset="0"/>
              </a:rPr>
              <a:t>Ctrl+click</a:t>
            </a:r>
            <a:r>
              <a:rPr lang="en-US" sz="1100" dirty="0" smtClean="0">
                <a:solidFill>
                  <a:schemeClr val="bg1"/>
                </a:solidFill>
                <a:latin typeface="SJSU Spartan Regular" panose="02000000000000000000" pitchFamily="2" charset="0"/>
              </a:rPr>
              <a:t> on Mac) the image and select "Format Shape," then use the "File" button under “Fill – Insert Picture From." You may need to resize the lockup if its size differs from that of the primary mark. To resize, go to "Size/Position" and, under "Text Box,” select "Resize Shape to Fit Text."</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To use the built-in charts, you will first need to edit the data for the chart on the Slide Master. Go to View &gt; Slide Master and then find the chart you’d like to edit. Right-click and select "Edit Data." When you are done editing, go back to the Home tab and insert a new slide based on that Slide Master.</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some slide layouts, you will need to manually turn on the footer and/or slide numbers.</a:t>
            </a:r>
          </a:p>
          <a:p>
            <a:endParaRPr lang="en-US" sz="1100" dirty="0" smtClean="0">
              <a:solidFill>
                <a:schemeClr val="bg1"/>
              </a:solidFill>
              <a:latin typeface="SJSU Spartan Regular" panose="02000000000000000000" pitchFamily="2" charset="0"/>
            </a:endParaRPr>
          </a:p>
          <a:p>
            <a:r>
              <a:rPr lang="en-US" sz="1100" dirty="0" smtClean="0">
                <a:solidFill>
                  <a:schemeClr val="bg1"/>
                </a:solidFill>
                <a:latin typeface="SJSU Spartan Regular" panose="02000000000000000000" pitchFamily="2" charset="0"/>
              </a:rPr>
              <a:t>For compelling SJSU imagery to use in your presentation, go to:</a:t>
            </a:r>
          </a:p>
          <a:p>
            <a:r>
              <a:rPr lang="en-US" sz="1100" dirty="0" smtClean="0">
                <a:solidFill>
                  <a:schemeClr val="bg1"/>
                </a:solidFill>
                <a:latin typeface="SJSU Spartan Regular" panose="02000000000000000000" pitchFamily="2" charset="0"/>
              </a:rPr>
              <a:t>go.sjsu.edu/</a:t>
            </a:r>
            <a:r>
              <a:rPr lang="en-US" sz="1100" dirty="0" err="1" smtClean="0">
                <a:solidFill>
                  <a:schemeClr val="bg1"/>
                </a:solidFill>
                <a:latin typeface="SJSU Spartan Regular" panose="02000000000000000000" pitchFamily="2" charset="0"/>
              </a:rPr>
              <a:t>photographylibrary</a:t>
            </a:r>
            <a:endParaRPr lang="en-US" sz="1100" dirty="0" smtClean="0">
              <a:solidFill>
                <a:schemeClr val="bg1"/>
              </a:solidFill>
              <a:latin typeface="SJSU Spartan Regular" panose="02000000000000000000" pitchFamily="2" charset="0"/>
            </a:endParaRPr>
          </a:p>
        </p:txBody>
      </p:sp>
    </p:spTree>
    <p:extLst>
      <p:ext uri="{BB962C8B-B14F-4D97-AF65-F5344CB8AC3E}">
        <p14:creationId xmlns:p14="http://schemas.microsoft.com/office/powerpoint/2010/main" val="1212981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mper - Gray Custom">
    <p:bg>
      <p:bgPr>
        <a:solidFill>
          <a:schemeClr val="accent3"/>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6" hasCustomPrompt="1"/>
          </p:nvPr>
        </p:nvSpPr>
        <p:spPr>
          <a:xfrm>
            <a:off x="0" y="0"/>
            <a:ext cx="9144000" cy="6858000"/>
          </a:xfrm>
        </p:spPr>
        <p:txBody>
          <a:bodyPr anchor="t" anchorCtr="0">
            <a:normAutofit/>
          </a:bodyPr>
          <a:lstStyle>
            <a:lvl1pPr algn="ctr">
              <a:defRPr sz="1400" baseline="0">
                <a:solidFill>
                  <a:schemeClr val="bg1"/>
                </a:solidFill>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7"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10592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6461" y="4423779"/>
            <a:ext cx="8070182" cy="838033"/>
          </a:xfrm>
        </p:spPr>
        <p:txBody>
          <a:bodyPr>
            <a:noAutofit/>
          </a:bodyPr>
          <a:lstStyle>
            <a:lvl1pPr>
              <a:defRPr sz="6000">
                <a:solidFill>
                  <a:schemeClr val="bg1"/>
                </a:solidFill>
              </a:defRPr>
            </a:lvl1pPr>
          </a:lstStyle>
          <a:p>
            <a:r>
              <a:rPr lang="en-US" dirty="0" smtClean="0"/>
              <a:t>Section Heading</a:t>
            </a:r>
            <a:endParaRPr lang="en-US" dirty="0"/>
          </a:p>
        </p:txBody>
      </p:sp>
      <p:sp>
        <p:nvSpPr>
          <p:cNvPr id="4"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1835490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616411"/>
            <a:ext cx="7886700" cy="918243"/>
          </a:xfrm>
        </p:spPr>
        <p:txBody>
          <a:bodyPr/>
          <a:lstStyle>
            <a:lvl1pPr>
              <a:defRPr>
                <a:solidFill>
                  <a:srgbClr val="666666"/>
                </a:solidFill>
              </a:defRPr>
            </a:lvl1pPr>
          </a:lstStyle>
          <a:p>
            <a:r>
              <a:rPr lang="en-US" dirty="0" smtClean="0"/>
              <a:t>Section Head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628650" y="2695575"/>
            <a:ext cx="7886700" cy="2262188"/>
          </a:xfrm>
        </p:spPr>
        <p:txBody>
          <a:bodyPr/>
          <a:lstStyle>
            <a:lvl1pPr>
              <a:defRPr/>
            </a:lvl1pPr>
          </a:lstStyle>
          <a:p>
            <a:pPr lvl="0"/>
            <a:r>
              <a:rPr lang="en-US" dirty="0" smtClean="0"/>
              <a:t>Section Subhead</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6140554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 Sma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702012"/>
            <a:ext cx="7886700" cy="517190"/>
          </a:xfrm>
        </p:spPr>
        <p:txBody>
          <a:bodyPr>
            <a:normAutofit/>
          </a:bodyPr>
          <a:lstStyle>
            <a:lvl1pPr>
              <a:defRPr sz="1800" baseline="0">
                <a:solidFill>
                  <a:schemeClr val="tx2"/>
                </a:solidFill>
              </a:defRPr>
            </a:lvl1pPr>
          </a:lstStyle>
          <a:p>
            <a:r>
              <a:rPr lang="en-US" dirty="0" smtClean="0"/>
              <a:t>Small Header (less important or imagery is used)</a:t>
            </a:r>
            <a:endParaRPr lang="en-US" dirty="0"/>
          </a:p>
        </p:txBody>
      </p:sp>
      <p:sp>
        <p:nvSpPr>
          <p:cNvPr id="3" name="Footer Placeholder 2"/>
          <p:cNvSpPr>
            <a:spLocks noGrp="1"/>
          </p:cNvSpPr>
          <p:nvPr>
            <p:ph type="ftr" sz="quarter" idx="10"/>
          </p:nvPr>
        </p:nvSpPr>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7"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6" name="Text Placeholder 5"/>
          <p:cNvSpPr>
            <a:spLocks noGrp="1"/>
          </p:cNvSpPr>
          <p:nvPr>
            <p:ph type="body" sz="quarter" idx="12" hasCustomPrompt="1"/>
          </p:nvPr>
        </p:nvSpPr>
        <p:spPr>
          <a:xfrm>
            <a:off x="2576262" y="2073318"/>
            <a:ext cx="3991476" cy="2262188"/>
          </a:xfrm>
        </p:spPr>
        <p:txBody>
          <a:bodyPr>
            <a:normAutofit/>
          </a:bodyPr>
          <a:lstStyle>
            <a:lvl1pPr>
              <a:defRPr sz="1600">
                <a:solidFill>
                  <a:srgbClr val="666666"/>
                </a:solidFill>
              </a:defRPr>
            </a:lvl1pPr>
          </a:lstStyle>
          <a:p>
            <a:pPr lvl="0"/>
            <a:r>
              <a:rPr lang="en-US" dirty="0" smtClean="0"/>
              <a:t>Lorem ipsum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Morbi</a:t>
            </a:r>
            <a:r>
              <a:rPr lang="en-US" dirty="0" smtClean="0"/>
              <a:t> </a:t>
            </a:r>
            <a:r>
              <a:rPr lang="en-US" dirty="0" err="1" smtClean="0"/>
              <a:t>tortor</a:t>
            </a:r>
            <a:r>
              <a:rPr lang="en-US" dirty="0" smtClean="0"/>
              <a:t> </a:t>
            </a:r>
            <a:r>
              <a:rPr lang="en-US" dirty="0" err="1" smtClean="0"/>
              <a:t>augue</a:t>
            </a:r>
            <a:r>
              <a:rPr lang="en-US" dirty="0" smtClean="0"/>
              <a:t>, </a:t>
            </a:r>
            <a:r>
              <a:rPr lang="en-US" dirty="0" err="1" smtClean="0"/>
              <a:t>fringilla</a:t>
            </a:r>
            <a:r>
              <a:rPr lang="en-US" dirty="0" smtClean="0"/>
              <a:t> in dui in, </a:t>
            </a:r>
            <a:r>
              <a:rPr lang="en-US" dirty="0" err="1" smtClean="0"/>
              <a:t>lobortis</a:t>
            </a:r>
            <a:r>
              <a:rPr lang="en-US" dirty="0" smtClean="0"/>
              <a:t> </a:t>
            </a:r>
            <a:r>
              <a:rPr lang="en-US" dirty="0" err="1" smtClean="0"/>
              <a:t>consequat</a:t>
            </a:r>
            <a:r>
              <a:rPr lang="en-US" dirty="0" smtClean="0"/>
              <a:t> </a:t>
            </a:r>
            <a:r>
              <a:rPr lang="en-US" dirty="0" err="1" smtClean="0"/>
              <a:t>odio</a:t>
            </a:r>
            <a:r>
              <a:rPr lang="en-US" dirty="0" smtClean="0"/>
              <a:t>. </a:t>
            </a:r>
            <a:endParaRPr lang="en-US" dirty="0"/>
          </a:p>
        </p:txBody>
      </p:sp>
      <p:sp>
        <p:nvSpPr>
          <p:cNvPr id="8"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9077131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hit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a:xfrm>
            <a:off x="457200" y="6217920"/>
            <a:ext cx="566166" cy="365125"/>
          </a:xfrm>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24062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hit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0"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7047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hit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4688086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hite Two Column - Two-Line Headlin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ln>
            <a:noFill/>
          </a:ln>
        </p:spPr>
        <p:txBody>
          <a:bodyPr/>
          <a:lstStyle>
            <a:lvl1pPr>
              <a:defRPr>
                <a:solidFill>
                  <a:srgbClr val="666666"/>
                </a:solidFill>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lvl1pPr>
              <a:defRPr>
                <a:solidFill>
                  <a:srgbClr val="666666"/>
                </a:solidFill>
              </a:defRPr>
            </a:lvl1p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0227378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hit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3" name="Footer Placeholder 2"/>
          <p:cNvSpPr>
            <a:spLocks noGrp="1"/>
          </p:cNvSpPr>
          <p:nvPr>
            <p:ph type="ftr" sz="quarter" idx="10"/>
          </p:nvPr>
        </p:nvSpPr>
        <p:spPr>
          <a:ln>
            <a:noFill/>
          </a:ln>
        </p:spPr>
        <p:txBody>
          <a:bodyPr/>
          <a:lstStyle>
            <a:lvl1pPr>
              <a:defRPr/>
            </a:lvl1pPr>
          </a:lstStyle>
          <a:p>
            <a:r>
              <a:rPr lang="en-US" dirty="0" smtClean="0"/>
              <a:t>DATE / TITLE</a:t>
            </a:r>
            <a:endParaRPr lang="en-US" dirty="0"/>
          </a:p>
        </p:txBody>
      </p:sp>
      <p:sp>
        <p:nvSpPr>
          <p:cNvPr id="4" name="Slide Number Placeholder 3"/>
          <p:cNvSpPr>
            <a:spLocks noGrp="1"/>
          </p:cNvSpPr>
          <p:nvPr>
            <p:ph type="sldNum" sz="quarter" idx="11"/>
          </p:nvPr>
        </p:nvSpPr>
        <p:spPr/>
        <p:txBody>
          <a:bodyPr/>
          <a:lstStyle/>
          <a:p>
            <a:fld id="{BF6D30ED-1F8A-41DD-9284-B7BE1E179D97}" type="slidenum">
              <a:rPr lang="en-US" smtClean="0"/>
              <a:pPr/>
              <a:t>‹#›</a:t>
            </a:fld>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tx2"/>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rgbClr val="666666"/>
                </a:solidFill>
                <a:latin typeface="Helvetica Neue" panose="020B0604020202020204" pitchFamily="34" charset="0"/>
              </a:defRPr>
            </a:lvl1pPr>
            <a:lvl2pPr>
              <a:defRPr>
                <a:solidFill>
                  <a:srgbClr val="666666"/>
                </a:solidFill>
                <a:latin typeface="Helvetica Neue" panose="020B0604020202020204" pitchFamily="34" charset="0"/>
              </a:defRPr>
            </a:lvl2pPr>
            <a:lvl3pPr>
              <a:defRPr>
                <a:solidFill>
                  <a:srgbClr val="666666"/>
                </a:solidFill>
                <a:latin typeface="Helvetica Neue" panose="020B0604020202020204" pitchFamily="34" charset="0"/>
              </a:defRPr>
            </a:lvl3pPr>
            <a:lvl4pPr>
              <a:defRPr>
                <a:solidFill>
                  <a:srgbClr val="666666"/>
                </a:solidFill>
                <a:latin typeface="Helvetica Neue" panose="020B0604020202020204" pitchFamily="34" charset="0"/>
              </a:defRPr>
            </a:lvl4pPr>
            <a:lvl5pPr>
              <a:defRPr>
                <a:solidFill>
                  <a:srgbClr val="666666"/>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79008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5487209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 Blue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Tree>
    <p:extLst>
      <p:ext uri="{BB962C8B-B14F-4D97-AF65-F5344CB8AC3E}">
        <p14:creationId xmlns:p14="http://schemas.microsoft.com/office/powerpoint/2010/main" val="13111066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582626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5614044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6826203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3887212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t>10/15/2019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t>‹#›</a:t>
            </a:fld>
            <a:endParaRPr lang="en-US"/>
          </a:p>
        </p:txBody>
      </p:sp>
    </p:spTree>
    <p:extLst>
      <p:ext uri="{BB962C8B-B14F-4D97-AF65-F5344CB8AC3E}">
        <p14:creationId xmlns:p14="http://schemas.microsoft.com/office/powerpoint/2010/main" val="242636565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3"/>
          <p:cNvSpPr>
            <a:spLocks noGrp="1"/>
          </p:cNvSpPr>
          <p:nvPr>
            <p:ph type="dt" sz="half" idx="10"/>
          </p:nvPr>
        </p:nvSpPr>
        <p:spPr>
          <a:xfrm rot="5400000">
            <a:off x="7589045" y="1081881"/>
            <a:ext cx="2011362" cy="384175"/>
          </a:xfrm>
          <a:prstGeom prst="rect">
            <a:avLst/>
          </a:prstGeom>
        </p:spPr>
        <p:txBody>
          <a:bodyPr/>
          <a:lstStyle>
            <a:lvl1pPr>
              <a:defRPr/>
            </a:lvl1pPr>
          </a:lstStyle>
          <a:p>
            <a:pPr>
              <a:defRPr/>
            </a:pPr>
            <a:fld id="{BC7B5E01-FA7F-417B-BBF1-F55E873F0B9A}" type="datetimeFigureOut">
              <a:rPr lang="en-US">
                <a:solidFill>
                  <a:prstClr val="black"/>
                </a:solidFill>
              </a:rPr>
              <a:pPr>
                <a:defRPr/>
              </a:pPr>
              <a:t>10/15/2019</a:t>
            </a:fld>
            <a:endParaRPr lang="en-US" dirty="0">
              <a:solidFill>
                <a:prstClr val="black"/>
              </a:solidFill>
            </a:endParaRPr>
          </a:p>
        </p:txBody>
      </p:sp>
      <p:sp>
        <p:nvSpPr>
          <p:cNvPr id="3" name="Footer Placeholder 2"/>
          <p:cNvSpPr>
            <a:spLocks noGrp="1"/>
          </p:cNvSpPr>
          <p:nvPr>
            <p:ph type="ftr" sz="quarter" idx="11"/>
          </p:nvPr>
        </p:nvSpPr>
        <p:spPr>
          <a:xfrm rot="5400000">
            <a:off x="6989763" y="3736975"/>
            <a:ext cx="3200400" cy="365125"/>
          </a:xfrm>
          <a:prstGeom prst="rect">
            <a:avLst/>
          </a:prstGeom>
        </p:spPr>
        <p:txBody>
          <a:bodyPr/>
          <a:lstStyle>
            <a:lvl1pPr>
              <a:defRPr/>
            </a:lvl1pPr>
          </a:lstStyle>
          <a:p>
            <a:pPr>
              <a:defRPr/>
            </a:pPr>
            <a:endParaRPr lang="en-US">
              <a:solidFill>
                <a:prstClr val="black"/>
              </a:solidFill>
            </a:endParaRPr>
          </a:p>
        </p:txBody>
      </p:sp>
      <p:sp>
        <p:nvSpPr>
          <p:cNvPr id="4" name="Slide Number Placeholder 22"/>
          <p:cNvSpPr>
            <a:spLocks noGrp="1"/>
          </p:cNvSpPr>
          <p:nvPr>
            <p:ph type="sldNum" sz="quarter" idx="12"/>
          </p:nvPr>
        </p:nvSpPr>
        <p:spPr>
          <a:xfrm>
            <a:off x="8129588" y="5734050"/>
            <a:ext cx="609600" cy="520700"/>
          </a:xfrm>
          <a:prstGeom prst="rect">
            <a:avLst/>
          </a:prstGeom>
        </p:spPr>
        <p:txBody>
          <a:bodyPr/>
          <a:lstStyle>
            <a:lvl1pPr>
              <a:defRPr/>
            </a:lvl1pPr>
          </a:lstStyle>
          <a:p>
            <a:pPr>
              <a:defRPr/>
            </a:pPr>
            <a:fld id="{47E9ABDA-028A-45A5-B87A-35DB25EF2820}" type="slidenum">
              <a:rPr lang="en-US">
                <a:solidFill>
                  <a:prstClr val="black"/>
                </a:solidFill>
              </a:rPr>
              <a:pPr>
                <a:defRPr/>
              </a:pPr>
              <a:t>‹#›</a:t>
            </a:fld>
            <a:endParaRPr lang="en-US" dirty="0">
              <a:solidFill>
                <a:prstClr val="black"/>
              </a:solidFill>
            </a:endParaRPr>
          </a:p>
        </p:txBody>
      </p:sp>
    </p:spTree>
    <p:extLst>
      <p:ext uri="{BB962C8B-B14F-4D97-AF65-F5344CB8AC3E}">
        <p14:creationId xmlns:p14="http://schemas.microsoft.com/office/powerpoint/2010/main" val="13895920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 Custom">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atin typeface="Helvetica Neue" panose="020B0604020202020204" pitchFamily="34" charset="0"/>
              </a:defRPr>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5"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7266989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 Walking on Campu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492" y="4808789"/>
            <a:ext cx="7886700" cy="1325563"/>
          </a:xfrm>
        </p:spPr>
        <p:txBody>
          <a:bodyPr/>
          <a:lstStyle>
            <a:lvl1pPr>
              <a:defRPr baseline="0"/>
            </a:lvl1pPr>
          </a:lstStyle>
          <a:p>
            <a:r>
              <a:rPr lang="en-US" dirty="0" smtClean="0"/>
              <a:t>Is your image dark enough</a:t>
            </a:r>
            <a:br>
              <a:rPr lang="en-US" dirty="0" smtClean="0"/>
            </a:br>
            <a:r>
              <a:rPr lang="en-US" dirty="0" smtClean="0"/>
              <a:t>to read white type over it?</a:t>
            </a:r>
            <a:endParaRPr lang="en-US" dirty="0"/>
          </a:p>
        </p:txBody>
      </p:sp>
    </p:spTree>
    <p:extLst>
      <p:ext uri="{BB962C8B-B14F-4D97-AF65-F5344CB8AC3E}">
        <p14:creationId xmlns:p14="http://schemas.microsoft.com/office/powerpoint/2010/main" val="169070344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 Custom with Blue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584798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 Celebration with Blue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4800600"/>
            <a:ext cx="9144000" cy="2057400"/>
          </a:xfrm>
          <a:gradFill flip="none" rotWithShape="1">
            <a:gsLst>
              <a:gs pos="0">
                <a:schemeClr val="tx2"/>
              </a:gs>
              <a:gs pos="55000">
                <a:schemeClr val="accent1">
                  <a:lumMod val="45000"/>
                  <a:lumOff val="55000"/>
                  <a:alpha val="90000"/>
                </a:schemeClr>
              </a:gs>
              <a:gs pos="100000">
                <a:schemeClr val="accent1">
                  <a:lumMod val="30000"/>
                  <a:lumOff val="70000"/>
                  <a:alpha val="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8947534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 Swimming with Primary M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JSU Primary Mark" title="SJSU Primary Mark"/>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154971" y="3264109"/>
            <a:ext cx="4834059" cy="904724"/>
          </a:xfrm>
          <a:prstGeom prst="rect">
            <a:avLst/>
          </a:prstGeom>
        </p:spPr>
      </p:pic>
      <p:sp>
        <p:nvSpPr>
          <p:cNvPr id="2" name="TextBox 1"/>
          <p:cNvSpPr txBox="1"/>
          <p:nvPr userDrawn="1"/>
        </p:nvSpPr>
        <p:spPr>
          <a:xfrm>
            <a:off x="3064328" y="783771"/>
            <a:ext cx="3015343" cy="584775"/>
          </a:xfrm>
          <a:prstGeom prst="rect">
            <a:avLst/>
          </a:prstGeom>
          <a:noFill/>
        </p:spPr>
        <p:txBody>
          <a:bodyPr wrap="square" rtlCol="0">
            <a:spAutoFit/>
          </a:bodyPr>
          <a:lstStyle/>
          <a:p>
            <a:r>
              <a:rPr lang="en-US" sz="1600" dirty="0" smtClean="0">
                <a:solidFill>
                  <a:schemeClr val="bg1"/>
                </a:solidFill>
                <a:latin typeface="Helvetica Neue" panose="02000503000000020004" pitchFamily="50"/>
              </a:rPr>
              <a:t>For compelling SJSU imagery:</a:t>
            </a:r>
          </a:p>
          <a:p>
            <a:r>
              <a:rPr lang="en-US" sz="1600" dirty="0" smtClean="0">
                <a:solidFill>
                  <a:schemeClr val="bg1"/>
                </a:solidFill>
                <a:latin typeface="Helvetica Neue" panose="02000503000000020004" pitchFamily="50"/>
              </a:rPr>
              <a:t>go.sjsu.edu/</a:t>
            </a:r>
            <a:r>
              <a:rPr lang="en-US" sz="1600" dirty="0" err="1" smtClean="0">
                <a:solidFill>
                  <a:schemeClr val="bg1"/>
                </a:solidFill>
                <a:latin typeface="Helvetica Neue" panose="02000503000000020004" pitchFamily="50"/>
              </a:rPr>
              <a:t>photographylibrary</a:t>
            </a:r>
            <a:endParaRPr lang="en-US" sz="1600" dirty="0">
              <a:solidFill>
                <a:schemeClr val="bg1"/>
              </a:solidFill>
              <a:latin typeface="Helvetica Neue" panose="02000503000000020004" pitchFamily="50"/>
            </a:endParaRPr>
          </a:p>
        </p:txBody>
      </p:sp>
    </p:spTree>
    <p:extLst>
      <p:ext uri="{BB962C8B-B14F-4D97-AF65-F5344CB8AC3E}">
        <p14:creationId xmlns:p14="http://schemas.microsoft.com/office/powerpoint/2010/main" val="2991707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 Custom with Gray Anima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238110210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 Celebration with Gray Anim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4800600"/>
            <a:ext cx="9144000" cy="2057400"/>
          </a:xfrm>
          <a:gradFill flip="none" rotWithShape="1">
            <a:gsLst>
              <a:gs pos="0">
                <a:schemeClr val="bg2"/>
              </a:gs>
              <a:gs pos="55000">
                <a:schemeClr val="bg2">
                  <a:alpha val="90000"/>
                  <a:lumMod val="45000"/>
                  <a:lumOff val="55000"/>
                </a:schemeClr>
              </a:gs>
              <a:gs pos="100000">
                <a:schemeClr val="bg2">
                  <a:alpha val="0"/>
                  <a:lumMod val="30000"/>
                  <a:lumOff val="70000"/>
                </a:schemeClr>
              </a:gs>
            </a:gsLst>
            <a:lin ang="0" scaled="1"/>
            <a:tileRect/>
          </a:gradFill>
        </p:spPr>
        <p:txBody>
          <a:bodyPr>
            <a:normAutofit/>
          </a:bodyPr>
          <a:lstStyle>
            <a:lvl1pPr marL="914400" indent="0">
              <a:defRPr sz="3200" baseline="0">
                <a:latin typeface="SJSU Spartan Regular" panose="02000000000000000000" pitchFamily="2" charset="0"/>
              </a:defRPr>
            </a:lvl1pPr>
          </a:lstStyle>
          <a:p>
            <a:r>
              <a:rPr lang="en-US" dirty="0" smtClean="0"/>
              <a:t>Headline line one</a:t>
            </a:r>
            <a:br>
              <a:rPr lang="en-US" dirty="0" smtClean="0"/>
            </a:br>
            <a:r>
              <a:rPr lang="en-US" dirty="0" smtClean="0"/>
              <a:t>This slide has</a:t>
            </a:r>
            <a:br>
              <a:rPr lang="en-US" dirty="0" smtClean="0"/>
            </a:br>
            <a:r>
              <a:rPr lang="en-US" dirty="0" smtClean="0"/>
              <a:t>animation built-in</a:t>
            </a:r>
            <a:endParaRPr lang="en-US" dirty="0"/>
          </a:p>
        </p:txBody>
      </p:sp>
    </p:spTree>
    <p:extLst>
      <p:ext uri="{BB962C8B-B14F-4D97-AF65-F5344CB8AC3E}">
        <p14:creationId xmlns:p14="http://schemas.microsoft.com/office/powerpoint/2010/main" val="363370413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 Custom with Top Headline">
    <p:bg>
      <p:bgPr>
        <a:solidFill>
          <a:schemeClr val="bg1"/>
        </a:solidFill>
        <a:effectLst/>
      </p:bgPr>
    </p:bg>
    <p:spTree>
      <p:nvGrpSpPr>
        <p:cNvPr id="1" name=""/>
        <p:cNvGrpSpPr/>
        <p:nvPr/>
      </p:nvGrpSpPr>
      <p:grpSpPr>
        <a:xfrm>
          <a:off x="0" y="0"/>
          <a:ext cx="0" cy="0"/>
          <a:chOff x="0" y="0"/>
          <a:chExt cx="0" cy="0"/>
        </a:xfrm>
      </p:grpSpPr>
      <p:sp>
        <p:nvSpPr>
          <p:cNvPr id="3" name="Picture Placeholder 3"/>
          <p:cNvSpPr>
            <a:spLocks noGrp="1"/>
          </p:cNvSpPr>
          <p:nvPr>
            <p:ph type="pic" sz="quarter" idx="10" hasCustomPrompt="1"/>
          </p:nvPr>
        </p:nvSpPr>
        <p:spPr>
          <a:xfrm>
            <a:off x="0" y="0"/>
            <a:ext cx="9144000" cy="6858000"/>
          </a:xfrm>
          <a:prstGeom prst="rect">
            <a:avLst/>
          </a:prstGeom>
        </p:spPr>
        <p:txBody>
          <a:bodyPr anchor="ctr"/>
          <a:lstStyle>
            <a:lvl1pPr marL="0" indent="0" algn="ctr">
              <a:buFontTx/>
              <a:buNone/>
              <a:defRPr baseline="0"/>
            </a:lvl1pPr>
          </a:lstStyle>
          <a:p>
            <a:r>
              <a:rPr lang="en-US" dirty="0" smtClean="0"/>
              <a:t>Click the image logo to insert a background image. For compelling SJSU imagery: go.sjsu.edu/</a:t>
            </a:r>
            <a:r>
              <a:rPr lang="en-US" dirty="0" err="1" smtClean="0"/>
              <a:t>photographylibrary</a:t>
            </a:r>
            <a:endParaRPr lang="en-US" dirty="0"/>
          </a:p>
        </p:txBody>
      </p:sp>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3320661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Tower Hal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3200">
                <a:latin typeface="SJSU Spartan Regular" panose="02000000000000000000" pitchFamily="2" charset="0"/>
              </a:defRPr>
            </a:lvl1pPr>
          </a:lstStyle>
          <a:p>
            <a:r>
              <a:rPr lang="en-US" dirty="0" smtClean="0"/>
              <a:t>Single iconic shots work well</a:t>
            </a:r>
            <a:endParaRPr lang="en-US" dirty="0"/>
          </a:p>
        </p:txBody>
      </p:sp>
    </p:spTree>
    <p:extLst>
      <p:ext uri="{BB962C8B-B14F-4D97-AF65-F5344CB8AC3E}">
        <p14:creationId xmlns:p14="http://schemas.microsoft.com/office/powerpoint/2010/main" val="20935320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lassroom with Centered Head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581868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Custom with Centered Headline">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3" name="Rectangle 2"/>
          <p:cNvSpPr/>
          <p:nvPr userDrawn="1"/>
        </p:nvSpPr>
        <p:spPr>
          <a:xfrm>
            <a:off x="0" y="2588104"/>
            <a:ext cx="9144000" cy="2609538"/>
          </a:xfrm>
          <a:prstGeom prst="rect">
            <a:avLst/>
          </a:prstGeom>
          <a:gradFill>
            <a:gsLst>
              <a:gs pos="0">
                <a:schemeClr val="tx2"/>
              </a:gs>
              <a:gs pos="44000">
                <a:schemeClr val="accent1">
                  <a:lumMod val="45000"/>
                  <a:lumOff val="55000"/>
                  <a:alpha val="87000"/>
                </a:schemeClr>
              </a:gs>
              <a:gs pos="100000">
                <a:schemeClr val="accent1">
                  <a:alpha val="0"/>
                  <a:lumMod val="0"/>
                  <a:lumOff val="10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0" y="2812693"/>
            <a:ext cx="9144000" cy="716570"/>
          </a:xfrm>
          <a:noFill/>
        </p:spPr>
        <p:txBody>
          <a:bodyPr>
            <a:normAutofit/>
          </a:bodyPr>
          <a:lstStyle>
            <a:lvl1pPr marL="914400" indent="0">
              <a:defRPr sz="3200" baseline="0">
                <a:latin typeface="SJSU Spartan Regular" panose="02000000000000000000" pitchFamily="2" charset="0"/>
              </a:defRPr>
            </a:lvl1pPr>
          </a:lstStyle>
          <a:p>
            <a:r>
              <a:rPr lang="en-US" dirty="0" smtClean="0"/>
              <a:t>Slide Headline</a:t>
            </a:r>
            <a:endParaRPr lang="en-US" dirty="0"/>
          </a:p>
        </p:txBody>
      </p:sp>
      <p:sp>
        <p:nvSpPr>
          <p:cNvPr id="5" name="Text Placeholder 4"/>
          <p:cNvSpPr>
            <a:spLocks noGrp="1"/>
          </p:cNvSpPr>
          <p:nvPr>
            <p:ph type="body" sz="quarter" idx="10" hasCustomPrompt="1"/>
          </p:nvPr>
        </p:nvSpPr>
        <p:spPr>
          <a:xfrm>
            <a:off x="0" y="3529264"/>
            <a:ext cx="9144000" cy="1668379"/>
          </a:xfrm>
          <a:prstGeom prst="rect">
            <a:avLst/>
          </a:prstGeom>
        </p:spPr>
        <p:txBody>
          <a:bodyPr/>
          <a:lstStyle>
            <a:lvl1pPr marL="914400" indent="0">
              <a:lnSpc>
                <a:spcPct val="100000"/>
              </a:lnSpc>
              <a:buFontTx/>
              <a:buNone/>
              <a:defRPr sz="1600" spc="300" baseline="0">
                <a:solidFill>
                  <a:schemeClr val="bg1"/>
                </a:solidFill>
                <a:latin typeface="Helvetica Neue" panose="020B0604020202020204" pitchFamily="34" charset="0"/>
              </a:defRPr>
            </a:lvl1pPr>
            <a:lvl2pPr marL="457200" indent="0">
              <a:buFontTx/>
              <a:buNone/>
              <a:defRPr>
                <a:solidFill>
                  <a:schemeClr val="bg1"/>
                </a:solidFill>
                <a:latin typeface="Helvetica Neue" panose="020B0604020202020204" pitchFamily="34" charset="0"/>
              </a:defRPr>
            </a:lvl2pPr>
            <a:lvl3pPr marL="914400" indent="0">
              <a:buFontTx/>
              <a:buNone/>
              <a:defRPr>
                <a:solidFill>
                  <a:schemeClr val="bg1"/>
                </a:solidFill>
                <a:latin typeface="Helvetica Neue" panose="020B0604020202020204" pitchFamily="34" charset="0"/>
              </a:defRPr>
            </a:lvl3pPr>
            <a:lvl4pPr marL="1371600" indent="0">
              <a:buFontTx/>
              <a:buNone/>
              <a:defRPr>
                <a:solidFill>
                  <a:schemeClr val="bg1"/>
                </a:solidFill>
                <a:latin typeface="Helvetica Neue" panose="020B0604020202020204" pitchFamily="34" charset="0"/>
              </a:defRPr>
            </a:lvl4pPr>
            <a:lvl5pPr marL="1828800" indent="0">
              <a:buFontTx/>
              <a:buNone/>
              <a:defRPr>
                <a:solidFill>
                  <a:schemeClr val="bg1"/>
                </a:solidFill>
                <a:latin typeface="Helvetica Neue" panose="020B0604020202020204" pitchFamily="34" charset="0"/>
              </a:defRPr>
            </a:lvl5pPr>
          </a:lstStyle>
          <a:p>
            <a:pPr lvl="0"/>
            <a:r>
              <a:rPr lang="en-US" dirty="0" smtClean="0"/>
              <a:t>click here to insert</a:t>
            </a:r>
            <a:br>
              <a:rPr lang="en-US" dirty="0" smtClean="0"/>
            </a:br>
            <a:r>
              <a:rPr lang="en-US" dirty="0" smtClean="0"/>
              <a:t>body copy, use</a:t>
            </a:r>
            <a:br>
              <a:rPr lang="en-US" dirty="0" smtClean="0"/>
            </a:br>
            <a:r>
              <a:rPr lang="en-US" dirty="0" smtClean="0"/>
              <a:t>Shift + Enter for</a:t>
            </a:r>
            <a:br>
              <a:rPr lang="en-US" dirty="0" smtClean="0"/>
            </a:br>
            <a:r>
              <a:rPr lang="en-US" dirty="0" smtClean="0"/>
              <a:t>closer line-breaks.</a:t>
            </a:r>
          </a:p>
        </p:txBody>
      </p:sp>
    </p:spTree>
    <p:extLst>
      <p:ext uri="{BB962C8B-B14F-4D97-AF65-F5344CB8AC3E}">
        <p14:creationId xmlns:p14="http://schemas.microsoft.com/office/powerpoint/2010/main" val="10669452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 Right Column">
    <p:bg>
      <p:bgPr>
        <a:solidFill>
          <a:schemeClr val="tx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628650" y="702009"/>
            <a:ext cx="5314950"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628651" y="1416385"/>
            <a:ext cx="5314949"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628650" y="2033504"/>
            <a:ext cx="3943350"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317892538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 Left Column">
    <p:bg>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572000" cy="6858000"/>
          </a:xfrm>
          <a:prstGeom prst="rect">
            <a:avLst/>
          </a:prstGeom>
        </p:spPr>
        <p:txBody>
          <a:bodyPr anchor="ctr"/>
          <a:lstStyle>
            <a:lvl1pPr marL="0" indent="0" algn="ctr">
              <a:buFontTx/>
              <a:buNone/>
              <a:defRPr sz="2000" baseline="0">
                <a:solidFill>
                  <a:schemeClr val="bg1"/>
                </a:solidFill>
                <a:latin typeface="Helvetica Neue" panose="020B0604020202020204" pitchFamily="34" charset="0"/>
              </a:defRPr>
            </a:lvl1pPr>
          </a:lstStyle>
          <a:p>
            <a:r>
              <a:rPr lang="en-US" dirty="0" smtClean="0"/>
              <a:t>Click image logo to insert picture. For compelling SJSU imagery: go.sjsu.edu/</a:t>
            </a:r>
            <a:r>
              <a:rPr lang="en-US" dirty="0" err="1" smtClean="0"/>
              <a:t>photographylibrary</a:t>
            </a:r>
            <a:endParaRPr lang="en-US" dirty="0"/>
          </a:p>
        </p:txBody>
      </p:sp>
      <p:sp>
        <p:nvSpPr>
          <p:cNvPr id="2" name="Title 1"/>
          <p:cNvSpPr>
            <a:spLocks noGrp="1"/>
          </p:cNvSpPr>
          <p:nvPr>
            <p:ph type="title" hasCustomPrompt="1"/>
          </p:nvPr>
        </p:nvSpPr>
        <p:spPr>
          <a:xfrm>
            <a:off x="4800600" y="702009"/>
            <a:ext cx="4138863" cy="629487"/>
          </a:xfrm>
        </p:spPr>
        <p:txBody>
          <a:bodyPr/>
          <a:lstStyle>
            <a:lvl1pPr>
              <a:defRPr>
                <a:latin typeface="SJSU Spartan Regular" panose="02000000000000000000" pitchFamily="2" charset="0"/>
              </a:defRPr>
            </a:lvl1pPr>
          </a:lstStyle>
          <a:p>
            <a:r>
              <a:rPr lang="en-US" dirty="0" smtClean="0"/>
              <a:t>Headline</a:t>
            </a:r>
            <a:endParaRPr lang="en-US" dirty="0"/>
          </a:p>
        </p:txBody>
      </p:sp>
      <p:sp>
        <p:nvSpPr>
          <p:cNvPr id="6" name="Text Placeholder 5"/>
          <p:cNvSpPr>
            <a:spLocks noGrp="1"/>
          </p:cNvSpPr>
          <p:nvPr>
            <p:ph type="body" sz="quarter" idx="11" hasCustomPrompt="1"/>
          </p:nvPr>
        </p:nvSpPr>
        <p:spPr>
          <a:xfrm>
            <a:off x="4800601" y="1416385"/>
            <a:ext cx="4138863" cy="492627"/>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Subheading</a:t>
            </a:r>
          </a:p>
        </p:txBody>
      </p:sp>
      <p:sp>
        <p:nvSpPr>
          <p:cNvPr id="8" name="Text Placeholder 7"/>
          <p:cNvSpPr>
            <a:spLocks noGrp="1"/>
          </p:cNvSpPr>
          <p:nvPr>
            <p:ph type="body" sz="quarter" idx="12" hasCustomPrompt="1"/>
          </p:nvPr>
        </p:nvSpPr>
        <p:spPr>
          <a:xfrm>
            <a:off x="4800600" y="2033504"/>
            <a:ext cx="4138863" cy="4824497"/>
          </a:xfrm>
          <a:prstGeom prst="rect">
            <a:avLst/>
          </a:prstGeom>
        </p:spPr>
        <p:txBody>
          <a:bodyPr/>
          <a:lstStyle>
            <a:lvl1pPr marL="0" indent="0">
              <a:buFontTx/>
              <a:buNone/>
              <a:defRPr sz="2000">
                <a:solidFill>
                  <a:schemeClr val="bg1"/>
                </a:solidFill>
                <a:latin typeface="Helvetica Neue" panose="020B0604020202020204" pitchFamily="34" charset="0"/>
              </a:defRPr>
            </a:lvl1pPr>
            <a:lvl2pPr marL="457200" indent="0">
              <a:buFontTx/>
              <a:buNone/>
              <a:defRPr sz="1800">
                <a:solidFill>
                  <a:schemeClr val="bg1"/>
                </a:solidFill>
                <a:latin typeface="Helvetica Neue" panose="020B0604020202020204" pitchFamily="34" charset="0"/>
              </a:defRPr>
            </a:lvl2pPr>
            <a:lvl3pPr marL="914400" indent="0">
              <a:buFontTx/>
              <a:buNone/>
              <a:defRPr sz="1600">
                <a:solidFill>
                  <a:schemeClr val="bg1"/>
                </a:solidFill>
                <a:latin typeface="Helvetica Neue" panose="020B0604020202020204" pitchFamily="34" charset="0"/>
              </a:defRPr>
            </a:lvl3pPr>
            <a:lvl4pPr marL="1371600" indent="0">
              <a:buFontTx/>
              <a:buNone/>
              <a:defRPr sz="1400">
                <a:solidFill>
                  <a:schemeClr val="bg1"/>
                </a:solidFill>
                <a:latin typeface="Helvetica Neue" panose="020B0604020202020204" pitchFamily="34" charset="0"/>
              </a:defRPr>
            </a:lvl4pPr>
            <a:lvl5pPr marL="1828800" indent="0">
              <a:buFontTx/>
              <a:buNone/>
              <a:defRPr sz="1200">
                <a:solidFill>
                  <a:schemeClr val="bg1"/>
                </a:solidFill>
                <a:latin typeface="Helvetica Neue" panose="020B0604020202020204" pitchFamily="34" charset="0"/>
              </a:defRPr>
            </a:lvl5pPr>
          </a:lstStyle>
          <a:p>
            <a:pPr lvl="0"/>
            <a:r>
              <a:rPr lang="en-US" dirty="0" smtClean="0"/>
              <a:t>Click here to insert body copy</a:t>
            </a:r>
          </a:p>
        </p:txBody>
      </p:sp>
    </p:spTree>
    <p:extLst>
      <p:ext uri="{BB962C8B-B14F-4D97-AF65-F5344CB8AC3E}">
        <p14:creationId xmlns:p14="http://schemas.microsoft.com/office/powerpoint/2010/main" val="8121079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543625441"/>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413335830"/>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51365510"/>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794846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Gold - Three-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2996127049"/>
              </p:ext>
            </p:extLst>
          </p:nvPr>
        </p:nvGraphicFramePr>
        <p:xfrm>
          <a:off x="122129" y="711230"/>
          <a:ext cx="2880360"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p:cNvGraphicFramePr/>
          <p:nvPr userDrawn="1">
            <p:extLst>
              <p:ext uri="{D42A27DB-BD31-4B8C-83A1-F6EECF244321}">
                <p14:modId xmlns:p14="http://schemas.microsoft.com/office/powerpoint/2010/main" val="1856341872"/>
              </p:ext>
            </p:extLst>
          </p:nvPr>
        </p:nvGraphicFramePr>
        <p:xfrm>
          <a:off x="3144346" y="711230"/>
          <a:ext cx="2880360" cy="541866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p:cNvGraphicFramePr/>
          <p:nvPr userDrawn="1">
            <p:extLst>
              <p:ext uri="{D42A27DB-BD31-4B8C-83A1-F6EECF244321}">
                <p14:modId xmlns:p14="http://schemas.microsoft.com/office/powerpoint/2010/main" val="4216628881"/>
              </p:ext>
            </p:extLst>
          </p:nvPr>
        </p:nvGraphicFramePr>
        <p:xfrm>
          <a:off x="6166563" y="711230"/>
          <a:ext cx="288036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0"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29299517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 Custom with Primary Mark">
    <p:bg>
      <p:bgPr>
        <a:solidFill>
          <a:schemeClr val="accent3"/>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1" hasCustomPrompt="1"/>
          </p:nvPr>
        </p:nvSpPr>
        <p:spPr>
          <a:xfrm>
            <a:off x="0" y="0"/>
            <a:ext cx="9144000" cy="6858000"/>
          </a:xfrm>
          <a:prstGeom prst="rect">
            <a:avLst/>
          </a:prstGeom>
        </p:spPr>
        <p:txBody>
          <a:bodyPr/>
          <a:lstStyle>
            <a:lvl1pPr marL="0" marR="0" indent="0" algn="ctr" defTabSz="914400" rtl="0" eaLnBrk="1" fontAlgn="auto" latinLnBrk="0" hangingPunct="1">
              <a:lnSpc>
                <a:spcPct val="90000"/>
              </a:lnSpc>
              <a:spcBef>
                <a:spcPts val="1000"/>
              </a:spcBef>
              <a:spcAft>
                <a:spcPts val="0"/>
              </a:spcAft>
              <a:buClrTx/>
              <a:buSzTx/>
              <a:buFontTx/>
              <a:buNone/>
              <a:tabLst/>
              <a:defRPr sz="1600" baseline="0">
                <a:solidFill>
                  <a:schemeClr val="bg1"/>
                </a:solidFill>
                <a:latin typeface="Helvetica Neue" panose="020B0604020202020204" pitchFamily="34" charset="0"/>
              </a:defRPr>
            </a:lvl1pPr>
          </a:lstStyle>
          <a:p>
            <a:r>
              <a:rPr lang="en-US" dirty="0" smtClean="0"/>
              <a:t>To insert a custom background picture, do the following: On a PC, select the background by clicking outside the primary mark, then right-click and select “Bring to Front.” Click the image icon to select an image. Then, right-click and select “Send to Back.” On a Mac, select the background by right-clicking (or </a:t>
            </a:r>
            <a:r>
              <a:rPr lang="en-US" dirty="0" err="1" smtClean="0"/>
              <a:t>Ctrl+click</a:t>
            </a:r>
            <a:r>
              <a:rPr lang="en-US" dirty="0" smtClean="0"/>
              <a:t>), then select Format Shape – Fill – Picture or Texture – Choose Picture. For compelling SJSU imagery: go.sjsu.edu/</a:t>
            </a:r>
            <a:r>
              <a:rPr lang="en-US" dirty="0" err="1" smtClean="0"/>
              <a:t>photographylibrary</a:t>
            </a:r>
            <a:endParaRPr lang="en-US" dirty="0" smtClean="0"/>
          </a:p>
        </p:txBody>
      </p:sp>
      <p:sp>
        <p:nvSpPr>
          <p:cNvPr id="6" name="Title 1" descr="SJSU Primary Mark" title="SJSU Primary Mark"/>
          <p:cNvSpPr>
            <a:spLocks noGrp="1"/>
          </p:cNvSpPr>
          <p:nvPr>
            <p:ph type="title" hasCustomPrompt="1"/>
          </p:nvPr>
        </p:nvSpPr>
        <p:spPr>
          <a:xfrm>
            <a:off x="2157984" y="3264408"/>
            <a:ext cx="4837176" cy="905256"/>
          </a:xfrm>
          <a:blipFill>
            <a:blip r:embed="rId2"/>
            <a:stretch>
              <a:fillRect/>
            </a:stretch>
          </a:blipFill>
        </p:spPr>
        <p:txBody>
          <a:bodyPr/>
          <a:lstStyle>
            <a:lvl1pPr>
              <a:defRPr baseline="0"/>
            </a:lvl1pPr>
          </a:lstStyle>
          <a:p>
            <a:r>
              <a:rPr lang="en-US" dirty="0" smtClean="0"/>
              <a:t> </a:t>
            </a:r>
            <a:endParaRPr lang="en-US" dirty="0"/>
          </a:p>
        </p:txBody>
      </p:sp>
    </p:spTree>
    <p:extLst>
      <p:ext uri="{BB962C8B-B14F-4D97-AF65-F5344CB8AC3E}">
        <p14:creationId xmlns:p14="http://schemas.microsoft.com/office/powerpoint/2010/main" val="348927823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Two-Doughnut Compariso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bg2"/>
          </a:solidFill>
        </p:spPr>
        <p:txBody>
          <a:bodyPr/>
          <a:lstStyle>
            <a:lvl1pPr>
              <a:defRPr>
                <a:latin typeface="SJSU Spartan Bold" panose="02000000000000000000" pitchFamily="2" charset="0"/>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7" name="Chart 6"/>
          <p:cNvGraphicFramePr/>
          <p:nvPr userDrawn="1">
            <p:extLst>
              <p:ext uri="{D42A27DB-BD31-4B8C-83A1-F6EECF244321}">
                <p14:modId xmlns:p14="http://schemas.microsoft.com/office/powerpoint/2010/main" val="4039942456"/>
              </p:ext>
            </p:extLst>
          </p:nvPr>
        </p:nvGraphicFramePr>
        <p:xfrm>
          <a:off x="122128" y="711230"/>
          <a:ext cx="3162953" cy="54186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userDrawn="1">
            <p:extLst>
              <p:ext uri="{D42A27DB-BD31-4B8C-83A1-F6EECF244321}">
                <p14:modId xmlns:p14="http://schemas.microsoft.com/office/powerpoint/2010/main" val="1447531141"/>
              </p:ext>
            </p:extLst>
          </p:nvPr>
        </p:nvGraphicFramePr>
        <p:xfrm>
          <a:off x="5883967" y="711230"/>
          <a:ext cx="3162956" cy="541866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quarter" idx="11" hasCustomPrompt="1"/>
          </p:nvPr>
        </p:nvSpPr>
        <p:spPr>
          <a:xfrm>
            <a:off x="3285084" y="711229"/>
            <a:ext cx="2598884" cy="1438413"/>
          </a:xfrm>
          <a:prstGeom prst="rect">
            <a:avLst/>
          </a:prstGeom>
          <a:solidFill>
            <a:schemeClr val="tx2"/>
          </a:solidFill>
        </p:spPr>
        <p:txBody>
          <a:bodyPr anchor="ctr"/>
          <a:lstStyle>
            <a:lvl1pPr marL="0" indent="0">
              <a:buFontTx/>
              <a:buNone/>
              <a:defRPr sz="1800" baseline="0">
                <a:solidFill>
                  <a:schemeClr val="bg1"/>
                </a:solidFill>
                <a:latin typeface="SJSU Spartan Bold" panose="02000000000000000000" pitchFamily="2" charset="0"/>
              </a:defRPr>
            </a:lvl1pPr>
            <a:lvl2pPr marL="457200" indent="0">
              <a:buFontTx/>
              <a:buNone/>
              <a:defRPr sz="1800">
                <a:latin typeface="SJSU Spartan Regular" panose="02000000000000000000" pitchFamily="2" charset="0"/>
              </a:defRPr>
            </a:lvl2pPr>
            <a:lvl3pPr marL="914400" indent="0">
              <a:buFontTx/>
              <a:buNone/>
              <a:defRPr sz="1600">
                <a:latin typeface="SJSU Spartan Regular" panose="02000000000000000000" pitchFamily="2" charset="0"/>
              </a:defRPr>
            </a:lvl3pPr>
            <a:lvl4pPr marL="1371600" indent="0">
              <a:buFontTx/>
              <a:buNone/>
              <a:defRPr sz="1400">
                <a:latin typeface="SJSU Spartan Regular" panose="02000000000000000000" pitchFamily="2" charset="0"/>
              </a:defRPr>
            </a:lvl4pPr>
            <a:lvl5pPr marL="1828800" indent="0">
              <a:buFontTx/>
              <a:buNone/>
              <a:defRPr sz="1400">
                <a:latin typeface="SJSU Spartan Regular" panose="02000000000000000000" pitchFamily="2" charset="0"/>
              </a:defRPr>
            </a:lvl5pPr>
          </a:lstStyle>
          <a:p>
            <a:pPr lvl="0"/>
            <a:r>
              <a:rPr lang="en-US" dirty="0" smtClean="0"/>
              <a:t>Subheading Line 1</a:t>
            </a:r>
            <a:br>
              <a:rPr lang="en-US" dirty="0" smtClean="0"/>
            </a:br>
            <a:r>
              <a:rPr lang="en-US" dirty="0" smtClean="0"/>
              <a:t>Subheading</a:t>
            </a:r>
          </a:p>
        </p:txBody>
      </p:sp>
      <p:sp>
        <p:nvSpPr>
          <p:cNvPr id="10" name="Rectangle 9"/>
          <p:cNvSpPr/>
          <p:nvPr userDrawn="1"/>
        </p:nvSpPr>
        <p:spPr>
          <a:xfrm>
            <a:off x="3285083" y="1799342"/>
            <a:ext cx="2598884" cy="433055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lnSpc>
                <a:spcPct val="150000"/>
              </a:lnSpc>
            </a:pPr>
            <a:r>
              <a:rPr lang="en-US" sz="1200" spc="0" dirty="0" smtClean="0">
                <a:latin typeface="Helvetica Neue" panose="020B0604020202020204" pitchFamily="34" charset="0"/>
              </a:rPr>
              <a:t>Lorem ipsum dolor sit </a:t>
            </a:r>
            <a:r>
              <a:rPr lang="en-US" sz="1200" spc="0" dirty="0" err="1" smtClean="0">
                <a:latin typeface="Helvetica Neue" panose="020B0604020202020204" pitchFamily="34" charset="0"/>
              </a:rPr>
              <a:t>amet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consectetur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adipiscing</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sed</a:t>
            </a:r>
            <a:r>
              <a:rPr lang="en-US" sz="1200" spc="0" dirty="0" smtClean="0">
                <a:latin typeface="Helvetica Neue" panose="020B0604020202020204" pitchFamily="34" charset="0"/>
              </a:rPr>
              <a:t> do </a:t>
            </a:r>
            <a:r>
              <a:rPr lang="en-US" sz="1200" spc="0" dirty="0" err="1" smtClean="0">
                <a:latin typeface="Helvetica Neue" panose="020B0604020202020204" pitchFamily="34" charset="0"/>
              </a:rPr>
              <a:t>eiusmod</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tempor</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incididunt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labore</a:t>
            </a:r>
            <a:r>
              <a:rPr lang="en-US" sz="1200" spc="0" dirty="0" smtClean="0">
                <a:latin typeface="Helvetica Neue" panose="020B0604020202020204" pitchFamily="34" charset="0"/>
              </a:rPr>
              <a:t> et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magna </a:t>
            </a:r>
            <a:r>
              <a:rPr lang="en-US" sz="1200" spc="0" dirty="0" err="1" smtClean="0">
                <a:latin typeface="Helvetica Neue" panose="020B0604020202020204" pitchFamily="34" charset="0"/>
              </a:rPr>
              <a:t>aliqua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enim</a:t>
            </a:r>
            <a:r>
              <a:rPr lang="en-US" sz="1200" spc="0" dirty="0" smtClean="0">
                <a:latin typeface="Helvetica Neue" panose="020B0604020202020204" pitchFamily="34" charset="0"/>
              </a:rPr>
              <a:t> ad minim </a:t>
            </a:r>
            <a:r>
              <a:rPr lang="en-US" sz="1200" spc="0" dirty="0" err="1" smtClean="0">
                <a:latin typeface="Helvetica Neue" panose="020B0604020202020204" pitchFamily="34" charset="0"/>
              </a:rPr>
              <a:t>veniam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quis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nostrud</a:t>
            </a:r>
            <a:r>
              <a:rPr lang="en-US" sz="1200" spc="0" dirty="0" smtClean="0">
                <a:latin typeface="Helvetica Neue" panose="020B0604020202020204" pitchFamily="34" charset="0"/>
              </a:rPr>
              <a:t> exercitation </a:t>
            </a:r>
            <a:r>
              <a:rPr lang="en-US" sz="1200" spc="0" dirty="0" err="1" smtClean="0">
                <a:latin typeface="Helvetica Neue" panose="020B0604020202020204" pitchFamily="34" charset="0"/>
              </a:rPr>
              <a:t>ullamco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laboris</a:t>
            </a:r>
            <a:r>
              <a:rPr lang="en-US" sz="1200" spc="0" dirty="0" smtClean="0">
                <a:latin typeface="Helvetica Neue" panose="020B0604020202020204" pitchFamily="34" charset="0"/>
              </a:rPr>
              <a:t> nisi </a:t>
            </a:r>
            <a:r>
              <a:rPr lang="en-US" sz="1200" spc="0" dirty="0" err="1" smtClean="0">
                <a:latin typeface="Helvetica Neue" panose="020B0604020202020204" pitchFamily="34" charset="0"/>
              </a:rPr>
              <a:t>ut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aliquip</a:t>
            </a:r>
            <a:r>
              <a:rPr lang="en-US" sz="1200" spc="0" dirty="0" smtClean="0">
                <a:latin typeface="Helvetica Neue" panose="020B0604020202020204" pitchFamily="34" charset="0"/>
              </a:rPr>
              <a:t> ex </a:t>
            </a:r>
            <a:r>
              <a:rPr lang="en-US" sz="1200" spc="0" dirty="0" err="1" smtClean="0">
                <a:latin typeface="Helvetica Neue" panose="020B0604020202020204" pitchFamily="34" charset="0"/>
              </a:rPr>
              <a:t>ea</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commodo</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consequat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Duis</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aute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irure</a:t>
            </a:r>
            <a:r>
              <a:rPr lang="en-US" sz="1200" spc="0" dirty="0" smtClean="0">
                <a:latin typeface="Helvetica Neue" panose="020B0604020202020204" pitchFamily="34" charset="0"/>
              </a:rPr>
              <a:t> dolor in </a:t>
            </a:r>
            <a:r>
              <a:rPr lang="en-US" sz="1200" spc="0" dirty="0" err="1" smtClean="0">
                <a:latin typeface="Helvetica Neue" panose="020B0604020202020204" pitchFamily="34" charset="0"/>
              </a:rPr>
              <a:t>reprehenderit</a:t>
            </a:r>
            <a:r>
              <a:rPr lang="en-US" sz="1200" spc="0" dirty="0" smtClean="0">
                <a:latin typeface="Helvetica Neue" panose="020B0604020202020204" pitchFamily="34" charset="0"/>
              </a:rPr>
              <a:t> in </a:t>
            </a:r>
            <a:r>
              <a:rPr lang="en-US" sz="1200" spc="0" dirty="0" err="1" smtClean="0">
                <a:latin typeface="Helvetica Neue" panose="020B0604020202020204" pitchFamily="34" charset="0"/>
              </a:rPr>
              <a:t>voluptate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velit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esse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cillum</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dolore</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eu</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fugiat</a:t>
            </a:r>
            <a:r>
              <a:rPr lang="en-US" sz="1200" spc="0" dirty="0" smtClean="0">
                <a:latin typeface="Helvetica Neue" panose="020B0604020202020204" pitchFamily="34" charset="0"/>
              </a:rPr>
              <a:t> </a:t>
            </a:r>
            <a:r>
              <a:rPr lang="en-US" sz="1200" spc="0" dirty="0" err="1" smtClean="0">
                <a:latin typeface="Helvetica Neue" panose="020B0604020202020204" pitchFamily="34" charset="0"/>
              </a:rPr>
              <a:t>nulla</a:t>
            </a:r>
            <a:r>
              <a:rPr lang="en-US" sz="1200" spc="0" dirty="0" smtClean="0">
                <a:latin typeface="Helvetica Neue" panose="020B0604020202020204" pitchFamily="34" charset="0"/>
              </a:rPr>
              <a:t>.</a:t>
            </a:r>
            <a:endParaRPr lang="en-US" sz="1200" spc="0" dirty="0">
              <a:latin typeface="Helvetica Neue" panose="020B0604020202020204" pitchFamily="34" charset="0"/>
            </a:endParaRPr>
          </a:p>
        </p:txBody>
      </p:sp>
      <p:sp>
        <p:nvSpPr>
          <p:cNvPr id="11" name="Text Placeholder 22"/>
          <p:cNvSpPr>
            <a:spLocks noGrp="1" noChangeAspect="1"/>
          </p:cNvSpPr>
          <p:nvPr>
            <p:ph type="body" sz="quarter" idx="17" hasCustomPrompt="1"/>
          </p:nvPr>
        </p:nvSpPr>
        <p:spPr>
          <a:xfrm>
            <a:off x="5943600" y="6217920"/>
            <a:ext cx="2349470" cy="438912"/>
          </a:xfrm>
          <a:prstGeom prst="rect">
            <a:avLst/>
          </a:prstGeom>
          <a:blipFill>
            <a:blip r:embed="rId4"/>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2"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8687994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2" name="Chart 11"/>
          <p:cNvGraphicFramePr/>
          <p:nvPr userDrawn="1">
            <p:extLst>
              <p:ext uri="{D42A27DB-BD31-4B8C-83A1-F6EECF244321}">
                <p14:modId xmlns:p14="http://schemas.microsoft.com/office/powerpoint/2010/main" val="1480934478"/>
              </p:ext>
            </p:extLst>
          </p:nvPr>
        </p:nvGraphicFramePr>
        <p:xfrm>
          <a:off x="475934" y="925158"/>
          <a:ext cx="1761941" cy="525105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p:cNvGraphicFramePr/>
          <p:nvPr userDrawn="1">
            <p:extLst>
              <p:ext uri="{D42A27DB-BD31-4B8C-83A1-F6EECF244321}">
                <p14:modId xmlns:p14="http://schemas.microsoft.com/office/powerpoint/2010/main" val="453936038"/>
              </p:ext>
            </p:extLst>
          </p:nvPr>
        </p:nvGraphicFramePr>
        <p:xfrm>
          <a:off x="2502569" y="925158"/>
          <a:ext cx="2414530" cy="52510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p:cNvGraphicFramePr/>
          <p:nvPr userDrawn="1">
            <p:extLst>
              <p:ext uri="{D42A27DB-BD31-4B8C-83A1-F6EECF244321}">
                <p14:modId xmlns:p14="http://schemas.microsoft.com/office/powerpoint/2010/main" val="2747769721"/>
              </p:ext>
            </p:extLst>
          </p:nvPr>
        </p:nvGraphicFramePr>
        <p:xfrm>
          <a:off x="4917099" y="925158"/>
          <a:ext cx="4129825" cy="5251054"/>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 Placeholder 22"/>
          <p:cNvSpPr>
            <a:spLocks noGrp="1" noChangeAspect="1"/>
          </p:cNvSpPr>
          <p:nvPr>
            <p:ph type="body" sz="quarter" idx="17" hasCustomPrompt="1"/>
          </p:nvPr>
        </p:nvSpPr>
        <p:spPr>
          <a:xfrm>
            <a:off x="5943600" y="6217920"/>
            <a:ext cx="2349470" cy="438912"/>
          </a:xfrm>
          <a:prstGeom prst="rect">
            <a:avLst/>
          </a:prstGeom>
          <a:blipFill>
            <a:blip r:embed="rId5"/>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9"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11785826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Marked Lin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a:solidFill>
            <a:schemeClr val="tx2"/>
          </a:solidFill>
        </p:spPr>
        <p:txBody>
          <a:bodyPr/>
          <a:lstStyle>
            <a:lvl1pPr>
              <a:defRPr/>
            </a:lvl1pPr>
          </a:lstStyle>
          <a:p>
            <a:r>
              <a:rPr lang="en-US" dirty="0" smtClean="0"/>
              <a:t>Chart Headline</a:t>
            </a:r>
            <a:endParaRPr lang="en-US" dirty="0"/>
          </a:p>
        </p:txBody>
      </p:sp>
      <p:sp>
        <p:nvSpPr>
          <p:cNvPr id="3" name="Slide Number Placeholder 2"/>
          <p:cNvSpPr>
            <a:spLocks noGrp="1"/>
          </p:cNvSpPr>
          <p:nvPr>
            <p:ph type="sldNum" sz="quarter" idx="10"/>
          </p:nvPr>
        </p:nvSpPr>
        <p:spPr/>
        <p:txBody>
          <a:bodyPr/>
          <a:lstStyle/>
          <a:p>
            <a:fld id="{4B8D3C05-9755-44A2-BF3D-BE7863C1555B}" type="slidenum">
              <a:rPr lang="en-US" smtClean="0"/>
              <a:pPr/>
              <a:t>‹#›</a:t>
            </a:fld>
            <a:endParaRPr lang="en-US" dirty="0"/>
          </a:p>
        </p:txBody>
      </p:sp>
      <p:graphicFrame>
        <p:nvGraphicFramePr>
          <p:cNvPr id="17" name="Chart 16"/>
          <p:cNvGraphicFramePr/>
          <p:nvPr userDrawn="1">
            <p:extLst>
              <p:ext uri="{D42A27DB-BD31-4B8C-83A1-F6EECF244321}">
                <p14:modId xmlns:p14="http://schemas.microsoft.com/office/powerpoint/2010/main" val="3496389544"/>
              </p:ext>
            </p:extLst>
          </p:nvPr>
        </p:nvGraphicFramePr>
        <p:xfrm>
          <a:off x="122129" y="962200"/>
          <a:ext cx="5123640" cy="5167699"/>
        </p:xfrm>
        <a:graphic>
          <a:graphicData uri="http://schemas.openxmlformats.org/drawingml/2006/chart">
            <c:chart xmlns:c="http://schemas.openxmlformats.org/drawingml/2006/chart" xmlns:r="http://schemas.openxmlformats.org/officeDocument/2006/relationships" r:id="rId2"/>
          </a:graphicData>
        </a:graphic>
      </p:graphicFrame>
      <p:sp>
        <p:nvSpPr>
          <p:cNvPr id="18" name="TextBox 17"/>
          <p:cNvSpPr txBox="1"/>
          <p:nvPr userDrawn="1"/>
        </p:nvSpPr>
        <p:spPr>
          <a:xfrm>
            <a:off x="6220326" y="1426173"/>
            <a:ext cx="2826597" cy="1329595"/>
          </a:xfrm>
          <a:prstGeom prst="rect">
            <a:avLst/>
          </a:prstGeom>
          <a:noFill/>
        </p:spPr>
        <p:txBody>
          <a:bodyPr wrap="square" rtlCol="0">
            <a:spAutoFit/>
          </a:bodyPr>
          <a:lstStyle/>
          <a:p>
            <a:pPr>
              <a:lnSpc>
                <a:spcPts val="4800"/>
              </a:lnSpc>
            </a:pPr>
            <a:r>
              <a:rPr lang="en-US" sz="7200" dirty="0" smtClean="0">
                <a:solidFill>
                  <a:schemeClr val="tx2"/>
                </a:solidFill>
                <a:latin typeface="SJSU Spartan Bold" panose="02000000000000000000" pitchFamily="2" charset="0"/>
              </a:rPr>
              <a:t>36%</a:t>
            </a:r>
          </a:p>
          <a:p>
            <a:pPr>
              <a:lnSpc>
                <a:spcPts val="4800"/>
              </a:lnSpc>
            </a:pPr>
            <a:r>
              <a:rPr lang="en-US" sz="4000" dirty="0" smtClean="0">
                <a:solidFill>
                  <a:srgbClr val="666666"/>
                </a:solidFill>
                <a:latin typeface="SJSU Spartan Bold" panose="02000000000000000000" pitchFamily="2" charset="0"/>
              </a:rPr>
              <a:t>Increase</a:t>
            </a:r>
          </a:p>
        </p:txBody>
      </p:sp>
      <p:sp>
        <p:nvSpPr>
          <p:cNvPr id="19" name="TextBox 18"/>
          <p:cNvSpPr txBox="1"/>
          <p:nvPr userDrawn="1"/>
        </p:nvSpPr>
        <p:spPr>
          <a:xfrm>
            <a:off x="6220326" y="2755768"/>
            <a:ext cx="2446902" cy="830997"/>
          </a:xfrm>
          <a:prstGeom prst="rect">
            <a:avLst/>
          </a:prstGeom>
          <a:noFill/>
        </p:spPr>
        <p:txBody>
          <a:bodyPr wrap="square" numCol="2" rtlCol="0">
            <a:spAutoFit/>
          </a:bodyPr>
          <a:lstStyle/>
          <a:p>
            <a:r>
              <a:rPr lang="en-US" sz="1200" dirty="0" smtClean="0">
                <a:latin typeface="SJSU Spartan Regular" panose="02000000000000000000" pitchFamily="2" charset="0"/>
              </a:rPr>
              <a:t>Blue Total</a:t>
            </a:r>
          </a:p>
          <a:p>
            <a:r>
              <a:rPr lang="en-US" sz="1200" dirty="0" smtClean="0">
                <a:solidFill>
                  <a:srgbClr val="666666"/>
                </a:solidFill>
                <a:latin typeface="SJSU Spartan Regular" panose="02000000000000000000" pitchFamily="2" charset="0"/>
              </a:rPr>
              <a:t>250,000</a:t>
            </a:r>
          </a:p>
          <a:p>
            <a:endParaRPr lang="en-US" sz="1200" dirty="0" smtClean="0">
              <a:latin typeface="SJSU Spartan Regular" panose="02000000000000000000" pitchFamily="2" charset="0"/>
            </a:endParaRPr>
          </a:p>
          <a:p>
            <a:endParaRPr lang="en-US" sz="1200" dirty="0" smtClean="0">
              <a:latin typeface="SJSU Spartan Regular" panose="02000000000000000000" pitchFamily="2" charset="0"/>
            </a:endParaRPr>
          </a:p>
          <a:p>
            <a:pPr marL="280988" indent="0"/>
            <a:r>
              <a:rPr lang="en-US" sz="1200" dirty="0" smtClean="0">
                <a:latin typeface="SJSU Spartan Regular" panose="02000000000000000000" pitchFamily="2" charset="0"/>
              </a:rPr>
              <a:t>Gold</a:t>
            </a:r>
            <a:r>
              <a:rPr lang="en-US" sz="1200" baseline="0" dirty="0" smtClean="0">
                <a:latin typeface="SJSU Spartan Regular" panose="02000000000000000000" pitchFamily="2" charset="0"/>
              </a:rPr>
              <a:t> Total</a:t>
            </a:r>
            <a:endParaRPr lang="en-US" sz="1200" dirty="0" smtClean="0">
              <a:latin typeface="SJSU Spartan Regular" panose="02000000000000000000" pitchFamily="2" charset="0"/>
            </a:endParaRPr>
          </a:p>
          <a:p>
            <a:pPr marL="465138" indent="0"/>
            <a:r>
              <a:rPr lang="en-US" sz="1200" dirty="0" smtClean="0">
                <a:solidFill>
                  <a:srgbClr val="666666"/>
                </a:solidFill>
                <a:latin typeface="SJSU Spartan Regular" panose="02000000000000000000" pitchFamily="2" charset="0"/>
              </a:rPr>
              <a:t>250,000</a:t>
            </a:r>
          </a:p>
          <a:p>
            <a:pPr marL="465138" indent="0"/>
            <a:endParaRPr lang="en-US" sz="1200" dirty="0">
              <a:latin typeface="SJSU Spartan Regular" panose="02000000000000000000" pitchFamily="2" charset="0"/>
            </a:endParaRPr>
          </a:p>
        </p:txBody>
      </p:sp>
      <p:sp>
        <p:nvSpPr>
          <p:cNvPr id="20" name="TextBox 19"/>
          <p:cNvSpPr txBox="1"/>
          <p:nvPr userDrawn="1"/>
        </p:nvSpPr>
        <p:spPr>
          <a:xfrm>
            <a:off x="6220326" y="3586765"/>
            <a:ext cx="2446902" cy="584775"/>
          </a:xfrm>
          <a:prstGeom prst="rect">
            <a:avLst/>
          </a:prstGeom>
          <a:solidFill>
            <a:schemeClr val="tx2"/>
          </a:solidFill>
        </p:spPr>
        <p:txBody>
          <a:bodyPr wrap="square" numCol="1" rtlCol="0">
            <a:spAutoFit/>
          </a:bodyPr>
          <a:lstStyle/>
          <a:p>
            <a:r>
              <a:rPr lang="en-US" sz="1200" dirty="0" smtClean="0">
                <a:solidFill>
                  <a:schemeClr val="bg1"/>
                </a:solidFill>
                <a:latin typeface="SJSU Spartan Regular" panose="02000000000000000000" pitchFamily="2" charset="0"/>
              </a:rPr>
              <a:t>Total End of the Year Values</a:t>
            </a:r>
          </a:p>
          <a:p>
            <a:r>
              <a:rPr lang="en-US" sz="2000" b="1" dirty="0" smtClean="0">
                <a:solidFill>
                  <a:schemeClr val="bg1"/>
                </a:solidFill>
                <a:latin typeface="SJSU Spartan Regular" panose="02000000000000000000" pitchFamily="2" charset="0"/>
              </a:rPr>
              <a:t>148</a:t>
            </a:r>
            <a:r>
              <a:rPr lang="en-US" sz="2000" b="1" baseline="0" dirty="0" smtClean="0">
                <a:solidFill>
                  <a:schemeClr val="bg1"/>
                </a:solidFill>
                <a:latin typeface="SJSU Spartan Regular" panose="02000000000000000000" pitchFamily="2" charset="0"/>
              </a:rPr>
              <a:t> Million</a:t>
            </a:r>
            <a:endParaRPr lang="en-US" sz="2000" b="1" dirty="0">
              <a:solidFill>
                <a:schemeClr val="bg1"/>
              </a:solidFill>
              <a:latin typeface="SJSU Spartan Regular" panose="02000000000000000000" pitchFamily="2" charset="0"/>
            </a:endParaRPr>
          </a:p>
        </p:txBody>
      </p:sp>
      <p:sp>
        <p:nvSpPr>
          <p:cNvPr id="21" name="TextBox 20"/>
          <p:cNvSpPr txBox="1"/>
          <p:nvPr userDrawn="1"/>
        </p:nvSpPr>
        <p:spPr>
          <a:xfrm>
            <a:off x="6220325" y="4211100"/>
            <a:ext cx="2826597" cy="1361911"/>
          </a:xfrm>
          <a:prstGeom prst="rect">
            <a:avLst/>
          </a:prstGeom>
          <a:noFill/>
        </p:spPr>
        <p:txBody>
          <a:bodyPr wrap="square" numCol="1" rtlCol="0">
            <a:spAutoFit/>
          </a:bodyPr>
          <a:lstStyle/>
          <a:p>
            <a:pPr>
              <a:lnSpc>
                <a:spcPct val="150000"/>
              </a:lnSpc>
            </a:pPr>
            <a:r>
              <a:rPr lang="en-US" sz="1100" dirty="0" smtClean="0">
                <a:solidFill>
                  <a:schemeClr val="tx1"/>
                </a:solidFill>
                <a:latin typeface="SJSU Spartan Regular" panose="02000000000000000000" pitchFamily="2" charset="0"/>
              </a:rPr>
              <a:t>Lorem ipsum dolor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consectetur</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adipiscing</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elit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Vestibulum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elementum</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nulla</a:t>
            </a:r>
            <a:r>
              <a:rPr lang="en-US" sz="1100" dirty="0" smtClean="0">
                <a:solidFill>
                  <a:schemeClr val="tx1"/>
                </a:solidFill>
                <a:latin typeface="SJSU Spartan Regular" panose="02000000000000000000" pitchFamily="2" charset="0"/>
              </a:rPr>
              <a:t> sit </a:t>
            </a:r>
            <a:r>
              <a:rPr lang="en-US" sz="1100" dirty="0" err="1" smtClean="0">
                <a:solidFill>
                  <a:schemeClr val="tx1"/>
                </a:solidFill>
                <a:latin typeface="SJSU Spartan Regular" panose="02000000000000000000" pitchFamily="2" charset="0"/>
              </a:rPr>
              <a:t>amet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tincidunt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rhoncus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Cras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eget</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purus</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lacinia</a:t>
            </a:r>
            <a:r>
              <a:rPr lang="en-US" sz="1100" dirty="0" smtClean="0">
                <a:solidFill>
                  <a:schemeClr val="tx1"/>
                </a:solidFill>
                <a:latin typeface="SJSU Spartan Regular" panose="02000000000000000000" pitchFamily="2" charset="0"/>
              </a:rPr>
              <a:t> </a:t>
            </a:r>
            <a:r>
              <a:rPr lang="en-US" sz="1100" dirty="0" err="1" smtClean="0">
                <a:solidFill>
                  <a:schemeClr val="tx1"/>
                </a:solidFill>
                <a:latin typeface="SJSU Spartan Regular" panose="02000000000000000000" pitchFamily="2" charset="0"/>
              </a:rPr>
              <a:t>nisl</a:t>
            </a:r>
            <a:r>
              <a:rPr lang="en-US" sz="1100" dirty="0" smtClean="0">
                <a:solidFill>
                  <a:schemeClr val="tx1"/>
                </a:solidFill>
                <a:latin typeface="SJSU Spartan Regular" panose="02000000000000000000" pitchFamily="2" charset="0"/>
              </a:rPr>
              <a:t>.</a:t>
            </a:r>
          </a:p>
        </p:txBody>
      </p:sp>
      <p:sp>
        <p:nvSpPr>
          <p:cNvPr id="10" name="Text Placeholder 22"/>
          <p:cNvSpPr>
            <a:spLocks noGrp="1" noChangeAspect="1"/>
          </p:cNvSpPr>
          <p:nvPr>
            <p:ph type="body" sz="quarter" idx="17"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11"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20534687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6544653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27230323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4907647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10389355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66717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9809360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05611803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3071765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11190167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36298887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10/15/2019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45224086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 One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82398185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ue One Column - Two-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7" name="Content Placeholder 6"/>
          <p:cNvSpPr>
            <a:spLocks noGrp="1"/>
          </p:cNvSpPr>
          <p:nvPr>
            <p:ph sz="quarter" idx="12"/>
          </p:nvPr>
        </p:nvSpPr>
        <p:spPr>
          <a:xfrm>
            <a:off x="628650" y="3061847"/>
            <a:ext cx="7886700"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6"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003841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 Two Column - One-Line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90813955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 Two Column - Two-Line Headline">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28650" y="3061847"/>
            <a:ext cx="3823034"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6"/>
          <p:cNvSpPr>
            <a:spLocks noGrp="1"/>
          </p:cNvSpPr>
          <p:nvPr>
            <p:ph sz="quarter" idx="14"/>
          </p:nvPr>
        </p:nvSpPr>
        <p:spPr>
          <a:xfrm>
            <a:off x="4704347" y="3061847"/>
            <a:ext cx="3811002" cy="2754935"/>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itle 1"/>
          <p:cNvSpPr>
            <a:spLocks noGrp="1"/>
          </p:cNvSpPr>
          <p:nvPr>
            <p:ph type="title" hasCustomPrompt="1"/>
          </p:nvPr>
        </p:nvSpPr>
        <p:spPr>
          <a:xfrm>
            <a:off x="628650" y="593559"/>
            <a:ext cx="7886700" cy="1701619"/>
          </a:xfrm>
        </p:spPr>
        <p:txBody>
          <a:bodyPr/>
          <a:lstStyle>
            <a:lvl1pPr>
              <a:defRPr/>
            </a:lvl1pPr>
          </a:lstStyle>
          <a:p>
            <a:r>
              <a:rPr lang="en-US" dirty="0" smtClean="0"/>
              <a:t>Two Line </a:t>
            </a:r>
            <a:br>
              <a:rPr lang="en-US" dirty="0" smtClean="0"/>
            </a:br>
            <a:r>
              <a:rPr lang="en-US" dirty="0" smtClean="0"/>
              <a:t>Headline</a:t>
            </a:r>
            <a:endParaRPr lang="en-US" dirty="0"/>
          </a:p>
        </p:txBody>
      </p:sp>
      <p:sp>
        <p:nvSpPr>
          <p:cNvPr id="11" name="Text Placeholder 8"/>
          <p:cNvSpPr>
            <a:spLocks noGrp="1"/>
          </p:cNvSpPr>
          <p:nvPr>
            <p:ph type="body" sz="quarter" idx="13" hasCustomPrompt="1"/>
          </p:nvPr>
        </p:nvSpPr>
        <p:spPr>
          <a:xfrm>
            <a:off x="628650" y="235796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12"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958113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 Three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1204368"/>
            <a:ext cx="7886700" cy="886159"/>
          </a:xfrm>
        </p:spPr>
        <p:txBody>
          <a:bodyPr/>
          <a:lstStyle>
            <a:lvl1pPr>
              <a:defRPr/>
            </a:lvl1pPr>
          </a:lstStyle>
          <a:p>
            <a:r>
              <a:rPr lang="en-US" dirty="0" smtClean="0"/>
              <a:t>Headline</a:t>
            </a:r>
            <a:endParaRPr lang="en-US" dirty="0"/>
          </a:p>
        </p:txBody>
      </p:sp>
      <p:sp>
        <p:nvSpPr>
          <p:cNvPr id="7" name="Content Placeholder 6"/>
          <p:cNvSpPr>
            <a:spLocks noGrp="1"/>
          </p:cNvSpPr>
          <p:nvPr>
            <p:ph sz="quarter" idx="12"/>
          </p:nvPr>
        </p:nvSpPr>
        <p:spPr>
          <a:xfrm>
            <a:off x="628650" y="2823412"/>
            <a:ext cx="2464464"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3" hasCustomPrompt="1"/>
          </p:nvPr>
        </p:nvSpPr>
        <p:spPr>
          <a:xfrm>
            <a:off x="628650" y="2117333"/>
            <a:ext cx="7886700" cy="512763"/>
          </a:xfrm>
        </p:spPr>
        <p:txBody>
          <a:bodyPr>
            <a:normAutofit/>
          </a:bodyPr>
          <a:lstStyle>
            <a:lvl1pPr>
              <a:defRPr sz="2800">
                <a:solidFill>
                  <a:schemeClr val="bg1"/>
                </a:solidFill>
                <a:latin typeface="SJSU Spartan Regular" panose="02000000000000000000" pitchFamily="2" charset="0"/>
              </a:defRPr>
            </a:lvl1pPr>
          </a:lstStyle>
          <a:p>
            <a:pPr lvl="0"/>
            <a:r>
              <a:rPr lang="en-US" dirty="0" smtClean="0"/>
              <a:t>Subheading</a:t>
            </a:r>
            <a:endParaRPr lang="en-US" dirty="0"/>
          </a:p>
        </p:txBody>
      </p:sp>
      <p:sp>
        <p:nvSpPr>
          <p:cNvPr id="8" name="Content Placeholder 6"/>
          <p:cNvSpPr>
            <a:spLocks noGrp="1"/>
          </p:cNvSpPr>
          <p:nvPr>
            <p:ph sz="quarter" idx="14"/>
          </p:nvPr>
        </p:nvSpPr>
        <p:spPr>
          <a:xfrm>
            <a:off x="3455066" y="2821216"/>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6"/>
          <p:cNvSpPr>
            <a:spLocks noGrp="1"/>
          </p:cNvSpPr>
          <p:nvPr>
            <p:ph sz="quarter" idx="15"/>
          </p:nvPr>
        </p:nvSpPr>
        <p:spPr>
          <a:xfrm>
            <a:off x="6166184" y="2821215"/>
            <a:ext cx="2349166" cy="3192377"/>
          </a:xfrm>
          <a:prstGeom prst="rect">
            <a:avLst/>
          </a:prstGeom>
        </p:spPr>
        <p:txBody>
          <a:bodyPr/>
          <a:lstStyle>
            <a:lvl1pPr>
              <a:defRPr>
                <a:solidFill>
                  <a:schemeClr val="bg1"/>
                </a:solidFill>
                <a:latin typeface="Helvetica Neue" panose="020B0604020202020204" pitchFamily="34" charset="0"/>
              </a:defRPr>
            </a:lvl1pPr>
            <a:lvl2pPr>
              <a:defRPr>
                <a:solidFill>
                  <a:schemeClr val="bg1"/>
                </a:solidFill>
                <a:latin typeface="Helvetica Neue" panose="020B0604020202020204" pitchFamily="34" charset="0"/>
              </a:defRPr>
            </a:lvl2pPr>
            <a:lvl3pPr>
              <a:defRPr>
                <a:solidFill>
                  <a:schemeClr val="bg1"/>
                </a:solidFill>
                <a:latin typeface="Helvetica Neue" panose="020B0604020202020204" pitchFamily="34" charset="0"/>
              </a:defRPr>
            </a:lvl3pPr>
            <a:lvl4pPr>
              <a:defRPr>
                <a:solidFill>
                  <a:schemeClr val="bg1"/>
                </a:solidFill>
                <a:latin typeface="Helvetica Neue" panose="020B0604020202020204" pitchFamily="34" charset="0"/>
              </a:defRPr>
            </a:lvl4pPr>
            <a:lvl5pPr>
              <a:defRPr>
                <a:solidFill>
                  <a:schemeClr val="bg1"/>
                </a:solidFill>
                <a:latin typeface="Helvetica Neue"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2" descr="SJSU Primary Mark" title="SJSU Primary Mark"/>
          <p:cNvSpPr>
            <a:spLocks noGrp="1" noChangeAspect="1"/>
          </p:cNvSpPr>
          <p:nvPr>
            <p:ph type="body" sz="quarter" idx="17"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71006189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1535365-3177-41EB-BB98-8470F39BBC1C}" type="datetimeFigureOut">
              <a:rPr lang="en-US" smtClean="0">
                <a:solidFill>
                  <a:prstClr val="black"/>
                </a:solidFill>
              </a:rPr>
              <a:pPr/>
              <a:t>10/15/2019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1BCD3D9-CAD5-4EA0-9E73-516CFC45796C}"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17603741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 Blue">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07004" y="1219599"/>
            <a:ext cx="5440487" cy="500507"/>
          </a:xfrm>
          <a:prstGeom prst="rect">
            <a:avLst/>
          </a:prstGeom>
        </p:spPr>
        <p:txBody>
          <a:bodyPr/>
          <a:lstStyle>
            <a:lvl1pPr>
              <a:defRPr sz="3600">
                <a:solidFill>
                  <a:schemeClr val="bg1"/>
                </a:solidFill>
                <a:latin typeface="SJSU Spartan Bold" panose="02000000000000000000" pitchFamily="2" charset="0"/>
              </a:defRPr>
            </a:lvl1pPr>
          </a:lstStyle>
          <a:p>
            <a:r>
              <a:rPr lang="en-US" dirty="0" smtClean="0"/>
              <a:t>Title of Presentation</a:t>
            </a:r>
            <a:endParaRPr lang="en-US" dirty="0"/>
          </a:p>
        </p:txBody>
      </p:sp>
      <p:sp>
        <p:nvSpPr>
          <p:cNvPr id="6" name="Text Placeholder 5"/>
          <p:cNvSpPr>
            <a:spLocks noGrp="1"/>
          </p:cNvSpPr>
          <p:nvPr>
            <p:ph type="body" sz="quarter" idx="10" hasCustomPrompt="1"/>
          </p:nvPr>
        </p:nvSpPr>
        <p:spPr>
          <a:xfrm>
            <a:off x="2907364" y="1865944"/>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Subtitle of Presentation</a:t>
            </a:r>
          </a:p>
        </p:txBody>
      </p:sp>
      <p:sp>
        <p:nvSpPr>
          <p:cNvPr id="7" name="Text Placeholder 5"/>
          <p:cNvSpPr>
            <a:spLocks noGrp="1"/>
          </p:cNvSpPr>
          <p:nvPr>
            <p:ph type="body" sz="quarter" idx="11" hasCustomPrompt="1"/>
          </p:nvPr>
        </p:nvSpPr>
        <p:spPr>
          <a:xfrm>
            <a:off x="2893805" y="2498790"/>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Month 00, 2015</a:t>
            </a:r>
          </a:p>
        </p:txBody>
      </p:sp>
      <p:sp>
        <p:nvSpPr>
          <p:cNvPr id="8" name="Text Placeholder 5"/>
          <p:cNvSpPr>
            <a:spLocks noGrp="1"/>
          </p:cNvSpPr>
          <p:nvPr>
            <p:ph type="body" sz="quarter" idx="12" hasCustomPrompt="1"/>
          </p:nvPr>
        </p:nvSpPr>
        <p:spPr>
          <a:xfrm>
            <a:off x="2893801" y="3118721"/>
            <a:ext cx="5440127" cy="496618"/>
          </a:xfrm>
          <a:prstGeom prst="rect">
            <a:avLst/>
          </a:prstGeom>
        </p:spPr>
        <p:txBody>
          <a:bodyPr/>
          <a:lstStyle>
            <a:lvl1pPr marL="0" indent="0">
              <a:buFontTx/>
              <a:buNone/>
              <a:defRPr>
                <a:solidFill>
                  <a:schemeClr val="bg1"/>
                </a:solidFill>
                <a:latin typeface="SJSU Spartan Regular" panose="02000000000000000000" pitchFamily="2"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Location</a:t>
            </a:r>
          </a:p>
        </p:txBody>
      </p:sp>
      <p:sp>
        <p:nvSpPr>
          <p:cNvPr id="9" name="Text Placeholder 5"/>
          <p:cNvSpPr>
            <a:spLocks noGrp="1"/>
          </p:cNvSpPr>
          <p:nvPr>
            <p:ph type="body" sz="quarter" idx="13" hasCustomPrompt="1"/>
          </p:nvPr>
        </p:nvSpPr>
        <p:spPr>
          <a:xfrm>
            <a:off x="2901010" y="3869974"/>
            <a:ext cx="5440127" cy="284813"/>
          </a:xfrm>
          <a:prstGeom prst="rect">
            <a:avLst/>
          </a:prstGeom>
        </p:spPr>
        <p:txBody>
          <a:bodyPr/>
          <a:lstStyle>
            <a:lvl1pPr marL="0" indent="0">
              <a:buFontTx/>
              <a:buNone/>
              <a:defRPr sz="18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Name</a:t>
            </a:r>
          </a:p>
        </p:txBody>
      </p:sp>
      <p:sp>
        <p:nvSpPr>
          <p:cNvPr id="10" name="Text Placeholder 5"/>
          <p:cNvSpPr>
            <a:spLocks noGrp="1"/>
          </p:cNvSpPr>
          <p:nvPr>
            <p:ph type="body" sz="quarter" idx="14" hasCustomPrompt="1"/>
          </p:nvPr>
        </p:nvSpPr>
        <p:spPr>
          <a:xfrm>
            <a:off x="2898220" y="4187249"/>
            <a:ext cx="5440127" cy="346806"/>
          </a:xfrm>
          <a:prstGeom prst="rect">
            <a:avLst/>
          </a:prstGeom>
        </p:spPr>
        <p:txBody>
          <a:bodyPr/>
          <a:lstStyle>
            <a:lvl1pPr marL="0" indent="0">
              <a:buFontTx/>
              <a:buNone/>
              <a:defRPr sz="1600" b="1">
                <a:solidFill>
                  <a:schemeClr val="bg1"/>
                </a:solidFill>
                <a:latin typeface="Helvetica Neue" panose="020B0604020202020204" pitchFamily="34" charset="0"/>
              </a:defRPr>
            </a:lvl1pPr>
            <a:lvl2pPr marL="457200" indent="0">
              <a:buFontTx/>
              <a:buNone/>
              <a:defRPr>
                <a:solidFill>
                  <a:schemeClr val="bg1"/>
                </a:solidFill>
                <a:latin typeface="SJSU Spartan Regular" panose="02000000000000000000" pitchFamily="2" charset="0"/>
              </a:defRPr>
            </a:lvl2pPr>
            <a:lvl3pPr marL="914400" indent="0">
              <a:buFontTx/>
              <a:buNone/>
              <a:defRPr>
                <a:solidFill>
                  <a:schemeClr val="bg1"/>
                </a:solidFill>
                <a:latin typeface="SJSU Spartan Regular" panose="02000000000000000000" pitchFamily="2" charset="0"/>
              </a:defRPr>
            </a:lvl3pPr>
            <a:lvl4pPr marL="1371600" indent="0">
              <a:buFontTx/>
              <a:buNone/>
              <a:defRPr>
                <a:solidFill>
                  <a:schemeClr val="bg1"/>
                </a:solidFill>
                <a:latin typeface="SJSU Spartan Regular" panose="02000000000000000000" pitchFamily="2" charset="0"/>
              </a:defRPr>
            </a:lvl4pPr>
            <a:lvl5pPr marL="1828800" indent="0">
              <a:buFontTx/>
              <a:buNone/>
              <a:defRPr>
                <a:solidFill>
                  <a:schemeClr val="bg1"/>
                </a:solidFill>
                <a:latin typeface="SJSU Spartan Regular" panose="02000000000000000000" pitchFamily="2" charset="0"/>
              </a:defRPr>
            </a:lvl5pPr>
          </a:lstStyle>
          <a:p>
            <a:pPr lvl="0"/>
            <a:r>
              <a:rPr lang="en-US" dirty="0" smtClean="0"/>
              <a:t>Presenter’s Title</a:t>
            </a:r>
          </a:p>
        </p:txBody>
      </p:sp>
      <p:sp>
        <p:nvSpPr>
          <p:cNvPr id="23"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412386772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22" descr="SJSU Primary Mark" title="SJSU Primary Mark"/>
          <p:cNvSpPr>
            <a:spLocks noGrp="1" noChangeAspect="1"/>
          </p:cNvSpPr>
          <p:nvPr>
            <p:ph type="body" sz="quarter" idx="15"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
        <p:nvSpPr>
          <p:cNvPr id="5" name="Text Placeholder 4"/>
          <p:cNvSpPr>
            <a:spLocks noGrp="1"/>
          </p:cNvSpPr>
          <p:nvPr>
            <p:ph type="body" sz="quarter" idx="10" hasCustomPrompt="1"/>
          </p:nvPr>
        </p:nvSpPr>
        <p:spPr>
          <a:xfrm>
            <a:off x="2162602" y="1611064"/>
            <a:ext cx="5438921" cy="3619457"/>
          </a:xfrm>
          <a:prstGeom prst="rect">
            <a:avLst/>
          </a:prstGeom>
        </p:spPr>
        <p:txBody>
          <a:bodyPr/>
          <a:lstStyle>
            <a:lvl1pPr marL="0" indent="0">
              <a:lnSpc>
                <a:spcPct val="120000"/>
              </a:lnSpc>
              <a:buFontTx/>
              <a:buNone/>
              <a:defRPr sz="2800" baseline="0">
                <a:solidFill>
                  <a:srgbClr val="666666"/>
                </a:solidFill>
                <a:latin typeface="SJSU Spartan Regular" panose="02000000000000000000" pitchFamily="2" charset="0"/>
              </a:defRPr>
            </a:lvl1pPr>
            <a:lvl2pPr marL="457200" indent="0">
              <a:buFontTx/>
              <a:buNone/>
              <a:defRPr sz="2800">
                <a:solidFill>
                  <a:schemeClr val="bg2"/>
                </a:solidFill>
                <a:latin typeface="SJSU Spartan Regular" panose="02000000000000000000" pitchFamily="2" charset="0"/>
              </a:defRPr>
            </a:lvl2pPr>
            <a:lvl3pPr marL="914400" indent="0">
              <a:buFontTx/>
              <a:buNone/>
              <a:defRPr sz="2800">
                <a:solidFill>
                  <a:schemeClr val="bg2"/>
                </a:solidFill>
                <a:latin typeface="SJSU Spartan Regular" panose="02000000000000000000" pitchFamily="2" charset="0"/>
              </a:defRPr>
            </a:lvl3pPr>
            <a:lvl4pPr marL="1371600" indent="0">
              <a:buFontTx/>
              <a:buNone/>
              <a:defRPr sz="2800">
                <a:solidFill>
                  <a:schemeClr val="bg2"/>
                </a:solidFill>
                <a:latin typeface="SJSU Spartan Regular" panose="02000000000000000000" pitchFamily="2" charset="0"/>
              </a:defRPr>
            </a:lvl4pPr>
            <a:lvl5pPr marL="1828800" indent="0">
              <a:buFontTx/>
              <a:buNone/>
              <a:defRPr sz="2800">
                <a:solidFill>
                  <a:schemeClr val="bg2"/>
                </a:solidFill>
                <a:latin typeface="SJSU Spartan Regular" panose="02000000000000000000" pitchFamily="2" charset="0"/>
              </a:defRPr>
            </a:lvl5pPr>
          </a:lstStyle>
          <a:p>
            <a:pPr lvl="0"/>
            <a:r>
              <a:rPr lang="en-US" dirty="0" smtClean="0"/>
              <a:t>Agenda Line 1</a:t>
            </a:r>
            <a:br>
              <a:rPr lang="en-US" dirty="0" smtClean="0"/>
            </a:br>
            <a:r>
              <a:rPr lang="en-US" dirty="0" smtClean="0"/>
              <a:t>Agenda Line 2</a:t>
            </a:r>
            <a:br>
              <a:rPr lang="en-US" dirty="0" smtClean="0"/>
            </a:br>
            <a:r>
              <a:rPr lang="en-US" dirty="0" smtClean="0"/>
              <a:t>Agenda Line 3</a:t>
            </a:r>
            <a:br>
              <a:rPr lang="en-US" dirty="0" smtClean="0"/>
            </a:br>
            <a:r>
              <a:rPr lang="en-US" dirty="0" smtClean="0"/>
              <a:t>Agenda Line 4</a:t>
            </a:r>
          </a:p>
        </p:txBody>
      </p:sp>
    </p:spTree>
    <p:extLst>
      <p:ext uri="{BB962C8B-B14F-4D97-AF65-F5344CB8AC3E}">
        <p14:creationId xmlns:p14="http://schemas.microsoft.com/office/powerpoint/2010/main" val="4480272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245225"/>
            <a:ext cx="2133600" cy="476250"/>
          </a:xfrm>
          <a:prstGeom prst="rect">
            <a:avLst/>
          </a:prstGeom>
        </p:spPr>
        <p:txBody>
          <a:bodyPr/>
          <a:lstStyle>
            <a:lvl1pPr>
              <a:defRPr/>
            </a:lvl1pPr>
          </a:lstStyle>
          <a:p>
            <a:endParaRPr lang="en-US">
              <a:solidFill>
                <a:prstClr val="black"/>
              </a:solidFill>
            </a:endParaRPr>
          </a:p>
        </p:txBody>
      </p:sp>
      <p:sp>
        <p:nvSpPr>
          <p:cNvPr id="3" name="Footer Placeholder 2"/>
          <p:cNvSpPr>
            <a:spLocks noGrp="1"/>
          </p:cNvSpPr>
          <p:nvPr>
            <p:ph type="ftr" sz="quarter" idx="11"/>
          </p:nvPr>
        </p:nvSpPr>
        <p:spPr>
          <a:xfrm>
            <a:off x="3124200" y="6245225"/>
            <a:ext cx="2895600" cy="476250"/>
          </a:xfrm>
          <a:prstGeom prst="rect">
            <a:avLst/>
          </a:prstGeom>
        </p:spPr>
        <p:txBody>
          <a:bodyPr/>
          <a:lstStyle>
            <a:lvl1pPr>
              <a:defRPr/>
            </a:lvl1pPr>
          </a:lstStyle>
          <a:p>
            <a:endParaRPr lang="en-US">
              <a:solidFill>
                <a:prstClr val="black"/>
              </a:solidFill>
            </a:endParaRPr>
          </a:p>
        </p:txBody>
      </p:sp>
      <p:sp>
        <p:nvSpPr>
          <p:cNvPr id="4" name="Slide Number Placeholder 3"/>
          <p:cNvSpPr>
            <a:spLocks noGrp="1"/>
          </p:cNvSpPr>
          <p:nvPr>
            <p:ph type="sldNum" sz="quarter" idx="12"/>
          </p:nvPr>
        </p:nvSpPr>
        <p:spPr>
          <a:xfrm>
            <a:off x="6553200" y="6245225"/>
            <a:ext cx="2133600" cy="476250"/>
          </a:xfrm>
          <a:prstGeom prst="rect">
            <a:avLst/>
          </a:prstGeom>
        </p:spPr>
        <p:txBody>
          <a:bodyPr/>
          <a:lstStyle>
            <a:lvl1pPr>
              <a:defRPr/>
            </a:lvl1pPr>
          </a:lstStyle>
          <a:p>
            <a:fld id="{3E188954-581E-45AA-9C51-4B2140537F6B}"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21076713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420CAA55-633A-4C2B-B4AF-55896A67F102}" type="datetimeFigureOut">
              <a:rPr lang="en-US" smtClean="0">
                <a:solidFill>
                  <a:prstClr val="black"/>
                </a:solidFill>
              </a:rPr>
              <a:pPr/>
              <a:t>10/15/2019</a:t>
            </a:fld>
            <a:endParaRPr lang="en-US">
              <a:solidFill>
                <a:prstClr val="black"/>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FFB7D6C-6209-48AC-A0DE-6AEE19A57B54}" type="slidenum">
              <a:rPr lang="en-US" smtClean="0">
                <a:solidFill>
                  <a:prstClr val="black"/>
                </a:solidFill>
              </a:rPr>
              <a:pPr/>
              <a:t>‹#›</a:t>
            </a:fld>
            <a:endParaRPr lang="en-US">
              <a:solidFill>
                <a:prstClr val="black"/>
              </a:solidFill>
            </a:endParaRPr>
          </a:p>
        </p:txBody>
      </p:sp>
    </p:spTree>
    <p:extLst>
      <p:ext uri="{BB962C8B-B14F-4D97-AF65-F5344CB8AC3E}">
        <p14:creationId xmlns:p14="http://schemas.microsoft.com/office/powerpoint/2010/main" val="3185417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mper - Gray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11622029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mper - White Image">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tx2"/>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3"/>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236577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extLst mod="1">
    <p:ext uri="{DCECCB84-F9BA-43D5-87BE-67443E8EF086}">
      <p15:sldGuideLst xmlns=""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mper - Gray Plai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6618" y="2242052"/>
            <a:ext cx="8070182" cy="838033"/>
          </a:xfrm>
        </p:spPr>
        <p:txBody>
          <a:bodyPr>
            <a:normAutofit/>
          </a:bodyPr>
          <a:lstStyle>
            <a:lvl1pPr>
              <a:defRPr sz="5400">
                <a:solidFill>
                  <a:schemeClr val="bg1"/>
                </a:solidFill>
              </a:defRPr>
            </a:lvl1pPr>
          </a:lstStyle>
          <a:p>
            <a:r>
              <a:rPr lang="en-US" dirty="0" smtClean="0"/>
              <a:t>Bumper Slide Title</a:t>
            </a:r>
            <a:endParaRPr lang="en-US" dirty="0"/>
          </a:p>
        </p:txBody>
      </p:sp>
      <p:sp>
        <p:nvSpPr>
          <p:cNvPr id="4" name="Text Placeholder 3"/>
          <p:cNvSpPr>
            <a:spLocks noGrp="1"/>
          </p:cNvSpPr>
          <p:nvPr>
            <p:ph type="body" sz="quarter" idx="10" hasCustomPrompt="1"/>
          </p:nvPr>
        </p:nvSpPr>
        <p:spPr>
          <a:xfrm>
            <a:off x="616744" y="3191628"/>
            <a:ext cx="7745016" cy="21510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Bumper Slide Subtitle</a:t>
            </a:r>
          </a:p>
        </p:txBody>
      </p:sp>
      <p:sp>
        <p:nvSpPr>
          <p:cNvPr id="5" name="Text Placeholder 22" descr="SJSU Primary Mark" title="SJSU Primary Mark"/>
          <p:cNvSpPr>
            <a:spLocks noGrp="1" noChangeAspect="1"/>
          </p:cNvSpPr>
          <p:nvPr>
            <p:ph type="body" sz="quarter" idx="16" hasCustomPrompt="1"/>
          </p:nvPr>
        </p:nvSpPr>
        <p:spPr>
          <a:xfrm>
            <a:off x="5943600" y="6217920"/>
            <a:ext cx="2349470" cy="438912"/>
          </a:xfrm>
          <a:prstGeom prst="rect">
            <a:avLst/>
          </a:prstGeom>
          <a:blipFill>
            <a:blip r:embed="rId2"/>
            <a:stretch>
              <a:fillRect/>
            </a:stretch>
          </a:blipFill>
        </p:spPr>
        <p:txBody>
          <a:bodyPr anchor="ctr">
            <a:noAutofit/>
          </a:bodyPr>
          <a:lstStyle>
            <a:lvl1pPr marL="0" indent="0" algn="ctr">
              <a:buFontTx/>
              <a:buNone/>
              <a:defRPr sz="1400">
                <a:solidFill>
                  <a:schemeClr val="bg1"/>
                </a:solidFill>
                <a:latin typeface="SJSU Spartan Regular" panose="02000000000000000000" pitchFamily="2" charset="0"/>
              </a:defRPr>
            </a:lvl1pPr>
          </a:lstStyle>
          <a:p>
            <a:pPr lvl="0"/>
            <a:r>
              <a:rPr lang="en-US" dirty="0" smtClean="0"/>
              <a:t> </a:t>
            </a:r>
            <a:endParaRPr lang="en-US" dirty="0"/>
          </a:p>
        </p:txBody>
      </p:sp>
    </p:spTree>
    <p:extLst>
      <p:ext uri="{BB962C8B-B14F-4D97-AF65-F5344CB8AC3E}">
        <p14:creationId xmlns:p14="http://schemas.microsoft.com/office/powerpoint/2010/main" val="29317442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theme" Target="../theme/theme12.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10" Type="http://schemas.openxmlformats.org/officeDocument/2006/relationships/theme" Target="../theme/theme13.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6.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theme" Target="../theme/theme9.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2129899487"/>
      </p:ext>
    </p:extLst>
  </p:cSld>
  <p:clrMap bg1="lt1" tx1="dk1" bg2="lt2" tx2="dk2" accent1="accent1" accent2="accent2" accent3="accent3" accent4="accent4" accent5="accent5" accent6="accent6" hlink="hlink" folHlink="folHlink"/>
  <p:sldLayoutIdLst>
    <p:sldLayoutId id="2147483734" r:id="rId1"/>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1202936423"/>
      </p:ext>
    </p:extLst>
  </p:cSld>
  <p:clrMap bg1="lt1" tx1="dk1" bg2="lt2" tx2="dk2" accent1="accent1" accent2="accent2" accent3="accent3" accent4="accent4" accent5="accent5" accent6="accent6" hlink="hlink" folHlink="folHlink"/>
  <p:sldLayoutIdLst>
    <p:sldLayoutId id="2147483743" r:id="rId1"/>
    <p:sldLayoutId id="2147483744" r:id="rId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319556339"/>
      </p:ext>
    </p:extLst>
  </p:cSld>
  <p:clrMap bg1="lt1" tx1="dk1" bg2="lt2" tx2="dk2" accent1="accent1" accent2="accent2" accent3="accent3" accent4="accent4" accent5="accent5" accent6="accent6" hlink="hlink" folHlink="folHlink"/>
  <p:sldLayoutIdLst>
    <p:sldLayoutId id="2147483747" r:id="rId1"/>
    <p:sldLayoutId id="2147483748" r:id="rId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92486750"/>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8026197"/>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918297498"/>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Placeholder 2"/>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4140903783"/>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08752318"/>
      </p:ext>
    </p:extLst>
  </p:cSld>
  <p:clrMap bg1="lt1" tx1="dk1" bg2="lt2" tx2="dk2" accent1="accent1" accent2="accent2" accent3="accent3" accent4="accent4" accent5="accent5" accent6="accent6" hlink="hlink" folHlink="folHlink"/>
  <p:sldLayoutIdLst>
    <p:sldLayoutId id="2147483666" r:id="rId1"/>
    <p:sldLayoutId id="2147483669" r:id="rId2"/>
    <p:sldLayoutId id="2147483667" r:id="rId3"/>
    <p:sldLayoutId id="2147483668" r:id="rId4"/>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800" kern="1200">
          <a:solidFill>
            <a:schemeClr val="tx1"/>
          </a:solidFill>
          <a:latin typeface="SJSU Spartan Regular" panose="02000000000000000000" pitchFamily="2"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1"/>
          </a:solidFill>
          <a:latin typeface="SJSU Spartan Regular" panose="02000000000000000000" pitchFamily="2" charset="0"/>
          <a:ea typeface="+mn-ea"/>
          <a:cs typeface="+mn-cs"/>
        </a:defRPr>
      </a:lvl2pPr>
      <a:lvl3pPr marL="914400" indent="0" algn="l" defTabSz="914400" rtl="0" eaLnBrk="1" latinLnBrk="0" hangingPunct="1">
        <a:lnSpc>
          <a:spcPct val="90000"/>
        </a:lnSpc>
        <a:spcBef>
          <a:spcPts val="500"/>
        </a:spcBef>
        <a:buFontTx/>
        <a:buNone/>
        <a:defRPr sz="2000" kern="1200">
          <a:solidFill>
            <a:schemeClr val="tx1"/>
          </a:solidFill>
          <a:latin typeface="SJSU Spartan Regular" panose="02000000000000000000" pitchFamily="2" charset="0"/>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SJSU Spartan Regular"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804039"/>
            <a:ext cx="7886700" cy="768730"/>
          </a:xfrm>
          <a:prstGeom prst="rect">
            <a:avLst/>
          </a:prstGeom>
        </p:spPr>
        <p:txBody>
          <a:bodyPr vert="horz" lIns="91440" tIns="45720" rIns="91440" bIns="45720" rtlCol="0" anchor="ctr">
            <a:normAutofit/>
          </a:bodyPr>
          <a:lstStyle/>
          <a:p>
            <a:r>
              <a:rPr lang="en-US" dirty="0" smtClean="0"/>
              <a:t>Section Head</a:t>
            </a:r>
            <a:endParaRPr lang="en-US" dirty="0"/>
          </a:p>
        </p:txBody>
      </p:sp>
      <p:sp>
        <p:nvSpPr>
          <p:cNvPr id="3" name="Text Placeholder 2"/>
          <p:cNvSpPr>
            <a:spLocks noGrp="1"/>
          </p:cNvSpPr>
          <p:nvPr>
            <p:ph type="body" idx="1"/>
          </p:nvPr>
        </p:nvSpPr>
        <p:spPr>
          <a:xfrm>
            <a:off x="628650" y="1572769"/>
            <a:ext cx="7886700" cy="917575"/>
          </a:xfrm>
          <a:prstGeom prst="rect">
            <a:avLst/>
          </a:prstGeom>
        </p:spPr>
        <p:txBody>
          <a:bodyPr vert="horz" lIns="91440" tIns="45720" rIns="91440" bIns="45720" rtlCol="0">
            <a:normAutofit/>
          </a:bodyPr>
          <a:lstStyle/>
          <a:p>
            <a:pPr lvl="0"/>
            <a:r>
              <a:rPr lang="en-US" dirty="0" smtClean="0"/>
              <a:t>Section Subhead</a:t>
            </a:r>
          </a:p>
        </p:txBody>
      </p:sp>
      <p:sp>
        <p:nvSpPr>
          <p:cNvPr id="5" name="Footer Placeholder 4"/>
          <p:cNvSpPr>
            <a:spLocks noGrp="1"/>
          </p:cNvSpPr>
          <p:nvPr>
            <p:ph type="ftr" sz="quarter" idx="3"/>
          </p:nvPr>
        </p:nvSpPr>
        <p:spPr>
          <a:xfrm>
            <a:off x="1537734" y="6217920"/>
            <a:ext cx="374827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7" cy="365125"/>
          </a:xfrm>
          <a:prstGeom prst="rect">
            <a:avLst/>
          </a:prstGeom>
        </p:spPr>
        <p:txBody>
          <a:bodyPr vert="horz" lIns="91440" tIns="45720" rIns="91440" bIns="45720" rtlCol="0" anchor="ctr"/>
          <a:lstStyle>
            <a:lvl1pPr algn="r">
              <a:defRPr sz="1600">
                <a:solidFill>
                  <a:srgbClr val="666666"/>
                </a:solidFill>
              </a:defRPr>
            </a:lvl1pPr>
          </a:lstStyle>
          <a:p>
            <a:fld id="{BF6D30ED-1F8A-41DD-9284-B7BE1E179D97}" type="slidenum">
              <a:rPr lang="en-US" smtClean="0"/>
              <a:pPr/>
              <a:t>‹#›</a:t>
            </a:fld>
            <a:endParaRPr lang="en-US" dirty="0"/>
          </a:p>
        </p:txBody>
      </p:sp>
    </p:spTree>
    <p:extLst>
      <p:ext uri="{BB962C8B-B14F-4D97-AF65-F5344CB8AC3E}">
        <p14:creationId xmlns:p14="http://schemas.microsoft.com/office/powerpoint/2010/main" val="674051887"/>
      </p:ext>
    </p:extLst>
  </p:cSld>
  <p:clrMap bg1="lt1" tx1="dk1" bg2="lt2" tx2="dk2" accent1="accent1" accent2="accent2" accent3="accent3" accent4="accent4" accent5="accent5" accent6="accent6" hlink="hlink" folHlink="folHlink"/>
  <p:sldLayoutIdLst>
    <p:sldLayoutId id="2147483670" r:id="rId1"/>
    <p:sldLayoutId id="2147483672" r:id="rId2"/>
    <p:sldLayoutId id="2147483673" r:id="rId3"/>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6000" kern="1200">
          <a:solidFill>
            <a:srgbClr val="666666"/>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4400" kern="1200">
          <a:solidFill>
            <a:schemeClr val="tx2"/>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2400" kern="1200">
          <a:solidFill>
            <a:schemeClr val="tx2"/>
          </a:solidFill>
          <a:latin typeface="+mn-lt"/>
          <a:ea typeface="+mn-ea"/>
          <a:cs typeface="+mn-cs"/>
        </a:defRPr>
      </a:lvl2pPr>
      <a:lvl3pPr marL="914400" indent="0" algn="l" defTabSz="914400" rtl="0" eaLnBrk="1" latinLnBrk="0" hangingPunct="1">
        <a:lnSpc>
          <a:spcPct val="90000"/>
        </a:lnSpc>
        <a:spcBef>
          <a:spcPts val="500"/>
        </a:spcBef>
        <a:buFontTx/>
        <a:buNone/>
        <a:defRPr sz="2000"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5"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
        <p:nvSpPr>
          <p:cNvPr id="6" name="Slide Number Placeholder 5"/>
          <p:cNvSpPr>
            <a:spLocks noGrp="1"/>
          </p:cNvSpPr>
          <p:nvPr>
            <p:ph type="sldNum" sz="quarter" idx="4"/>
          </p:nvPr>
        </p:nvSpPr>
        <p:spPr>
          <a:xfrm>
            <a:off x="457200" y="6217920"/>
            <a:ext cx="566166"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BF6D30ED-1F8A-41DD-9284-B7BE1E179D97}" type="slidenum">
              <a:rPr lang="en-US" smtClean="0"/>
              <a:pPr/>
              <a:t>‹#›</a:t>
            </a:fld>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73385696"/>
      </p:ext>
    </p:extLst>
  </p:cSld>
  <p:clrMap bg1="lt1" tx1="dk1" bg2="lt2" tx2="dk2" accent1="accent1" accent2="accent2" accent3="accent3" accent4="accent4" accent5="accent5" accent6="accent6" hlink="hlink" folHlink="folHlink"/>
  <p:sldLayoutIdLst>
    <p:sldLayoutId id="2147483675" r:id="rId1"/>
    <p:sldLayoutId id="2147483678" r:id="rId2"/>
    <p:sldLayoutId id="2147483676" r:id="rId3"/>
    <p:sldLayoutId id="2147483679" r:id="rId4"/>
    <p:sldLayoutId id="2147483677"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tx2"/>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rgbClr val="666666"/>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rgbClr val="666666"/>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rgbClr val="666666"/>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rgbClr val="666666"/>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rgbClr val="666666"/>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204368"/>
            <a:ext cx="7886700" cy="886159"/>
          </a:xfrm>
          <a:prstGeom prst="rect">
            <a:avLst/>
          </a:prstGeom>
        </p:spPr>
        <p:txBody>
          <a:bodyPr vert="horz" lIns="91440" tIns="45720" rIns="91440" bIns="45720" rtlCol="0" anchor="ctr">
            <a:normAutofit/>
          </a:bodyPr>
          <a:lstStyle/>
          <a:p>
            <a:r>
              <a:rPr lang="en-US" dirty="0" smtClean="0"/>
              <a:t>Headline</a:t>
            </a:r>
            <a:endParaRPr lang="en-US" dirty="0"/>
          </a:p>
        </p:txBody>
      </p:sp>
      <p:sp>
        <p:nvSpPr>
          <p:cNvPr id="4" name="Text Placeholder 3"/>
          <p:cNvSpPr>
            <a:spLocks noGrp="1"/>
          </p:cNvSpPr>
          <p:nvPr>
            <p:ph type="body" idx="1"/>
          </p:nvPr>
        </p:nvSpPr>
        <p:spPr>
          <a:xfrm>
            <a:off x="628650" y="3061406"/>
            <a:ext cx="7886700" cy="2793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50157771"/>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741" r:id="rId6"/>
    <p:sldLayoutId id="2147483758" r:id="rId7"/>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800" kern="1200">
          <a:solidFill>
            <a:schemeClr val="bg1"/>
          </a:solidFill>
          <a:latin typeface="SJSU Spartan Regular" panose="02000000000000000000" pitchFamily="2" charset="0"/>
          <a:ea typeface="+mj-ea"/>
          <a:cs typeface="+mj-cs"/>
        </a:defRPr>
      </a:lvl1pPr>
    </p:titleStyle>
    <p:bodyStyle>
      <a:lvl1pPr marL="0" indent="0" algn="l" defTabSz="914400" rtl="0" eaLnBrk="1" latinLnBrk="0" hangingPunct="1">
        <a:lnSpc>
          <a:spcPct val="90000"/>
        </a:lnSpc>
        <a:spcBef>
          <a:spcPts val="1000"/>
        </a:spcBef>
        <a:buFontTx/>
        <a:buNone/>
        <a:defRPr sz="2000" kern="1200">
          <a:solidFill>
            <a:schemeClr val="bg1"/>
          </a:solidFill>
          <a:latin typeface="Helvetica Neue" panose="020B0604020202020204" pitchFamily="34" charset="0"/>
          <a:ea typeface="+mn-ea"/>
          <a:cs typeface="+mn-cs"/>
        </a:defRPr>
      </a:lvl1pPr>
      <a:lvl2pPr marL="457200" indent="0" algn="l" defTabSz="914400" rtl="0" eaLnBrk="1" latinLnBrk="0" hangingPunct="1">
        <a:lnSpc>
          <a:spcPct val="90000"/>
        </a:lnSpc>
        <a:spcBef>
          <a:spcPts val="500"/>
        </a:spcBef>
        <a:buFontTx/>
        <a:buNone/>
        <a:defRPr sz="1800" kern="1200">
          <a:solidFill>
            <a:schemeClr val="bg1"/>
          </a:solidFill>
          <a:latin typeface="Helvetica Neue" panose="020B060402020202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bg1"/>
          </a:solidFill>
          <a:latin typeface="Helvetica Neue" panose="020B060402020202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bg1"/>
          </a:solidFill>
          <a:latin typeface="Helvetica Neue" panose="020B0604020202020204" pitchFamily="34" charset="0"/>
          <a:ea typeface="+mn-ea"/>
          <a:cs typeface="+mn-cs"/>
        </a:defRPr>
      </a:lvl4pPr>
      <a:lvl5pPr marL="1828800" indent="0" algn="l" defTabSz="914400" rtl="0" eaLnBrk="1" latinLnBrk="0" hangingPunct="1">
        <a:lnSpc>
          <a:spcPct val="90000"/>
        </a:lnSpc>
        <a:spcBef>
          <a:spcPts val="500"/>
        </a:spcBef>
        <a:buFontTx/>
        <a:buNone/>
        <a:defRPr sz="1200" kern="1200">
          <a:solidFill>
            <a:schemeClr val="bg1"/>
          </a:solidFill>
          <a:latin typeface="Helvetica Neue"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3475523418"/>
      </p:ext>
    </p:extLst>
  </p:cSld>
  <p:clrMap bg1="lt1" tx1="dk1" bg2="lt2" tx2="dk2" accent1="accent1" accent2="accent2" accent3="accent3" accent4="accent4" accent5="accent5" accent6="accent6" hlink="hlink" folHlink="folHlink"/>
  <p:sldLayoutIdLst>
    <p:sldLayoutId id="2147483688" r:id="rId1"/>
    <p:sldLayoutId id="2147483687" r:id="rId2"/>
    <p:sldLayoutId id="2147483690" r:id="rId3"/>
    <p:sldLayoutId id="2147483689" r:id="rId4"/>
    <p:sldLayoutId id="2147483691" r:id="rId5"/>
    <p:sldLayoutId id="2147483692" r:id="rId6"/>
    <p:sldLayoutId id="2147483694" r:id="rId7"/>
    <p:sldLayoutId id="2147483693" r:id="rId8"/>
    <p:sldLayoutId id="2147483695" r:id="rId9"/>
    <p:sldLayoutId id="2147483696" r:id="rId10"/>
    <p:sldLayoutId id="2147483697" r:id="rId11"/>
    <p:sldLayoutId id="2147483698" r:id="rId12"/>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000" kern="1200">
          <a:solidFill>
            <a:schemeClr val="bg1"/>
          </a:solidFill>
          <a:latin typeface="Helvetica Neue"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2128" y="0"/>
            <a:ext cx="8924795" cy="497305"/>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57200" y="6217920"/>
            <a:ext cx="512523" cy="365125"/>
          </a:xfrm>
          <a:prstGeom prst="rect">
            <a:avLst/>
          </a:prstGeom>
        </p:spPr>
        <p:txBody>
          <a:bodyPr vert="horz" lIns="91440" tIns="45720" rIns="91440" bIns="45720" rtlCol="0" anchor="ctr"/>
          <a:lstStyle>
            <a:lvl1pPr algn="r">
              <a:defRPr sz="1600">
                <a:solidFill>
                  <a:srgbClr val="666666"/>
                </a:solidFill>
                <a:latin typeface="SJSU Spartan Regular" panose="02000000000000000000" pitchFamily="2" charset="0"/>
              </a:defRPr>
            </a:lvl1pPr>
          </a:lstStyle>
          <a:p>
            <a:fld id="{4B8D3C05-9755-44A2-BF3D-BE7863C1555B}" type="slidenum">
              <a:rPr lang="en-US" smtClean="0"/>
              <a:pPr/>
              <a:t>‹#›</a:t>
            </a:fld>
            <a:endParaRPr lang="en-US" dirty="0"/>
          </a:p>
        </p:txBody>
      </p:sp>
      <p:sp>
        <p:nvSpPr>
          <p:cNvPr id="4" name="Footer Placeholder 4"/>
          <p:cNvSpPr>
            <a:spLocks noGrp="1"/>
          </p:cNvSpPr>
          <p:nvPr>
            <p:ph type="ftr" sz="quarter" idx="3"/>
          </p:nvPr>
        </p:nvSpPr>
        <p:spPr>
          <a:xfrm>
            <a:off x="1536192" y="6217920"/>
            <a:ext cx="3321558" cy="365125"/>
          </a:xfrm>
          <a:prstGeom prst="rect">
            <a:avLst/>
          </a:prstGeom>
        </p:spPr>
        <p:txBody>
          <a:bodyPr vert="horz" lIns="91440" tIns="45720" rIns="91440" bIns="45720" rtlCol="0" anchor="ctr"/>
          <a:lstStyle>
            <a:lvl1pPr algn="l">
              <a:defRPr sz="1000">
                <a:solidFill>
                  <a:srgbClr val="666666"/>
                </a:solidFill>
                <a:latin typeface="SJSU Spartan Regular" panose="02000000000000000000" pitchFamily="2" charset="0"/>
              </a:defRPr>
            </a:lvl1pPr>
          </a:lstStyle>
          <a:p>
            <a:r>
              <a:rPr lang="en-US" dirty="0" smtClean="0"/>
              <a:t>DATE / TITLE</a:t>
            </a:r>
            <a:endParaRPr lang="en-US" dirty="0"/>
          </a:p>
        </p:txBody>
      </p:sp>
    </p:spTree>
    <p:extLst>
      <p:ext uri="{BB962C8B-B14F-4D97-AF65-F5344CB8AC3E}">
        <p14:creationId xmlns:p14="http://schemas.microsoft.com/office/powerpoint/2010/main" val="3013349584"/>
      </p:ext>
    </p:extLst>
  </p:cSld>
  <p:clrMap bg1="lt1" tx1="dk1" bg2="lt2" tx2="dk2" accent1="accent1" accent2="accent2" accent3="accent3" accent4="accent4" accent5="accent5" accent6="accent6" hlink="hlink" folHlink="folHlink"/>
  <p:sldLayoutIdLst>
    <p:sldLayoutId id="2147483700" r:id="rId1"/>
    <p:sldLayoutId id="2147483720" r:id="rId2"/>
    <p:sldLayoutId id="2147483702" r:id="rId3"/>
    <p:sldLayoutId id="2147483703" r:id="rId4"/>
    <p:sldLayoutId id="2147483704" r:id="rId5"/>
  </p:sldLayoutIdLst>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000" kern="1200">
          <a:solidFill>
            <a:schemeClr val="bg1"/>
          </a:solidFill>
          <a:latin typeface="SJSU Spartan Regular"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hyperlink" Target="https://finance.yahoo.com/news/court-filing-shows-former-waymo-161100457.html" TargetMode="Externa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55.xml.rels><?xml version="1.0" encoding="UTF-8" standalone="yes"?>
<Relationships xmlns="http://schemas.openxmlformats.org/package/2006/relationships"><Relationship Id="rId2" Type="http://schemas.openxmlformats.org/officeDocument/2006/relationships/hyperlink" Target="https://finance.yahoo.com/news/court-filing-shows-former-waymo-161100457.html" TargetMode="Externa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EE 295</a:t>
            </a:r>
            <a:endParaRPr lang="en-US" dirty="0"/>
          </a:p>
        </p:txBody>
      </p:sp>
      <p:sp>
        <p:nvSpPr>
          <p:cNvPr id="3" name="Text Placeholder 2"/>
          <p:cNvSpPr>
            <a:spLocks noGrp="1"/>
          </p:cNvSpPr>
          <p:nvPr>
            <p:ph type="body" sz="quarter" idx="10"/>
          </p:nvPr>
        </p:nvSpPr>
        <p:spPr/>
        <p:txBody>
          <a:bodyPr>
            <a:normAutofit fontScale="92500"/>
          </a:bodyPr>
          <a:lstStyle/>
          <a:p>
            <a:r>
              <a:rPr lang="en-US" dirty="0" err="1" smtClean="0"/>
              <a:t>TechWriting</a:t>
            </a:r>
            <a:r>
              <a:rPr lang="en-US" dirty="0" smtClean="0"/>
              <a:t>-Engineering Ethics</a:t>
            </a:r>
            <a:endParaRPr lang="en-US" dirty="0"/>
          </a:p>
        </p:txBody>
      </p:sp>
      <p:sp>
        <p:nvSpPr>
          <p:cNvPr id="4" name="Text Placeholder 3"/>
          <p:cNvSpPr>
            <a:spLocks noGrp="1"/>
          </p:cNvSpPr>
          <p:nvPr>
            <p:ph type="body" sz="quarter" idx="11"/>
          </p:nvPr>
        </p:nvSpPr>
        <p:spPr/>
        <p:txBody>
          <a:bodyPr/>
          <a:lstStyle/>
          <a:p>
            <a:r>
              <a:rPr lang="en-US" dirty="0" smtClean="0"/>
              <a:t>Oct 19, 15, 2019</a:t>
            </a:r>
            <a:endParaRPr lang="en-US" dirty="0"/>
          </a:p>
        </p:txBody>
      </p:sp>
      <p:sp>
        <p:nvSpPr>
          <p:cNvPr id="5" name="Text Placeholder 4"/>
          <p:cNvSpPr>
            <a:spLocks noGrp="1"/>
          </p:cNvSpPr>
          <p:nvPr>
            <p:ph type="body" sz="quarter" idx="12"/>
          </p:nvPr>
        </p:nvSpPr>
        <p:spPr/>
        <p:txBody>
          <a:bodyPr/>
          <a:lstStyle/>
          <a:p>
            <a:r>
              <a:rPr lang="en-US" dirty="0" smtClean="0"/>
              <a:t>Room E339</a:t>
            </a:r>
            <a:endParaRPr lang="en-US" dirty="0"/>
          </a:p>
        </p:txBody>
      </p:sp>
      <p:sp>
        <p:nvSpPr>
          <p:cNvPr id="6" name="Text Placeholder 5"/>
          <p:cNvSpPr>
            <a:spLocks noGrp="1"/>
          </p:cNvSpPr>
          <p:nvPr>
            <p:ph type="body" sz="quarter" idx="13"/>
          </p:nvPr>
        </p:nvSpPr>
        <p:spPr/>
        <p:txBody>
          <a:bodyPr>
            <a:normAutofit fontScale="92500" lnSpcReduction="20000"/>
          </a:bodyPr>
          <a:lstStyle/>
          <a:p>
            <a:r>
              <a:rPr lang="en-US" dirty="0" smtClean="0"/>
              <a:t>Tom Wrappe</a:t>
            </a:r>
            <a:endParaRPr lang="en-US" dirty="0"/>
          </a:p>
        </p:txBody>
      </p:sp>
      <p:sp>
        <p:nvSpPr>
          <p:cNvPr id="7" name="Text Placeholder 6"/>
          <p:cNvSpPr>
            <a:spLocks noGrp="1"/>
          </p:cNvSpPr>
          <p:nvPr>
            <p:ph type="body" sz="quarter" idx="14"/>
          </p:nvPr>
        </p:nvSpPr>
        <p:spPr/>
        <p:txBody>
          <a:bodyPr/>
          <a:lstStyle/>
          <a:p>
            <a:r>
              <a:rPr lang="en-US" dirty="0" smtClean="0"/>
              <a:t>EE Lecturer</a:t>
            </a:r>
            <a:endParaRPr lang="en-US" dirty="0"/>
          </a:p>
        </p:txBody>
      </p:sp>
      <p:sp>
        <p:nvSpPr>
          <p:cNvPr id="8" name="Text Placeholder 7"/>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337268653"/>
      </p:ext>
    </p:extLst>
  </p:cSld>
  <p:clrMapOvr>
    <a:masterClrMapping/>
  </p:clrMapOvr>
  <mc:AlternateContent xmlns:mc="http://schemas.openxmlformats.org/markup-compatibility/2006" xmlns:p14="http://schemas.microsoft.com/office/powerpoint/2010/main">
    <mc:Choice Requires="p14">
      <p:transition spd="slow" p14:dur="2000" advClick="0" advTm="12178"/>
    </mc:Choice>
    <mc:Fallback xmlns="">
      <p:transition spd="slow" advClick="0" advTm="12178"/>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34105"/>
            <a:ext cx="9060873" cy="886159"/>
          </a:xfrm>
        </p:spPr>
        <p:txBody>
          <a:bodyPr>
            <a:normAutofit fontScale="90000"/>
          </a:bodyPr>
          <a:lstStyle/>
          <a:p>
            <a:r>
              <a:rPr lang="en-US" dirty="0" smtClean="0"/>
              <a:t>Autonomous Vehicle Navigation </a:t>
            </a:r>
            <a:endParaRPr lang="en-US" dirty="0"/>
          </a:p>
        </p:txBody>
      </p:sp>
      <p:sp>
        <p:nvSpPr>
          <p:cNvPr id="4" name="Rectangle 3"/>
          <p:cNvSpPr/>
          <p:nvPr/>
        </p:nvSpPr>
        <p:spPr>
          <a:xfrm>
            <a:off x="0" y="990610"/>
            <a:ext cx="9144000" cy="5847755"/>
          </a:xfrm>
          <a:prstGeom prst="rect">
            <a:avLst/>
          </a:prstGeom>
        </p:spPr>
        <p:txBody>
          <a:bodyPr wrap="square">
            <a:spAutoFit/>
          </a:bodyPr>
          <a:lstStyle/>
          <a:p>
            <a:r>
              <a:rPr lang="en-US" sz="2200" dirty="0">
                <a:solidFill>
                  <a:prstClr val="white"/>
                </a:solidFill>
              </a:rPr>
              <a:t>ABSTRACT— </a:t>
            </a:r>
            <a:r>
              <a:rPr lang="en-US" sz="2200" dirty="0" smtClean="0">
                <a:solidFill>
                  <a:prstClr val="white"/>
                </a:solidFill>
              </a:rPr>
              <a:t>[a]</a:t>
            </a:r>
            <a:r>
              <a:rPr lang="en-US" sz="2200" dirty="0" smtClean="0">
                <a:solidFill>
                  <a:srgbClr val="FFC000"/>
                </a:solidFill>
              </a:rPr>
              <a:t> This paper describes a </a:t>
            </a:r>
            <a:r>
              <a:rPr lang="en-US" sz="2200" dirty="0">
                <a:solidFill>
                  <a:srgbClr val="FFC000"/>
                </a:solidFill>
              </a:rPr>
              <a:t>system </a:t>
            </a:r>
            <a:r>
              <a:rPr lang="en-US" sz="2200" dirty="0" smtClean="0">
                <a:solidFill>
                  <a:srgbClr val="FFC000"/>
                </a:solidFill>
              </a:rPr>
              <a:t>that </a:t>
            </a:r>
            <a:r>
              <a:rPr lang="en-US" sz="2200" dirty="0">
                <a:solidFill>
                  <a:srgbClr val="FFC000"/>
                </a:solidFill>
              </a:rPr>
              <a:t>navigates the vehicle </a:t>
            </a:r>
            <a:r>
              <a:rPr lang="en-US" sz="2200" dirty="0" smtClean="0">
                <a:solidFill>
                  <a:srgbClr val="FFC000"/>
                </a:solidFill>
              </a:rPr>
              <a:t>autonomously.</a:t>
            </a:r>
            <a:r>
              <a:rPr lang="en-US" sz="2200" dirty="0" smtClean="0">
                <a:solidFill>
                  <a:prstClr val="white"/>
                </a:solidFill>
              </a:rPr>
              <a:t> </a:t>
            </a:r>
            <a:r>
              <a:rPr lang="en-US" sz="2200" dirty="0">
                <a:solidFill>
                  <a:srgbClr val="FFC000"/>
                </a:solidFill>
              </a:rPr>
              <a:t>Autonomous vehicle navigation </a:t>
            </a:r>
            <a:r>
              <a:rPr lang="en-US" sz="2200" dirty="0" smtClean="0">
                <a:solidFill>
                  <a:srgbClr val="FFC000"/>
                </a:solidFill>
              </a:rPr>
              <a:t>has gained </a:t>
            </a:r>
            <a:r>
              <a:rPr lang="en-US" sz="2200" dirty="0">
                <a:solidFill>
                  <a:srgbClr val="FFC000"/>
                </a:solidFill>
              </a:rPr>
              <a:t>increasing importance in </a:t>
            </a:r>
            <a:r>
              <a:rPr lang="en-US" sz="2200" dirty="0" smtClean="0">
                <a:solidFill>
                  <a:srgbClr val="FFC000"/>
                </a:solidFill>
              </a:rPr>
              <a:t>modern transportation systems. </a:t>
            </a:r>
            <a:r>
              <a:rPr lang="en-US" sz="2200" dirty="0" smtClean="0">
                <a:solidFill>
                  <a:prstClr val="white"/>
                </a:solidFill>
              </a:rPr>
              <a:t>[b]</a:t>
            </a:r>
            <a:r>
              <a:rPr lang="en-US" sz="2200" dirty="0" smtClean="0">
                <a:solidFill>
                  <a:srgbClr val="FFFF00"/>
                </a:solidFill>
              </a:rPr>
              <a:t>In </a:t>
            </a:r>
            <a:r>
              <a:rPr lang="en-US" sz="2200" dirty="0">
                <a:solidFill>
                  <a:srgbClr val="FFFF00"/>
                </a:solidFill>
              </a:rPr>
              <a:t>non-urban </a:t>
            </a:r>
            <a:r>
              <a:rPr lang="en-US" sz="2200" dirty="0" smtClean="0">
                <a:solidFill>
                  <a:srgbClr val="FFFF00"/>
                </a:solidFill>
              </a:rPr>
              <a:t>domains </a:t>
            </a:r>
            <a:r>
              <a:rPr lang="en-US" sz="2200" dirty="0">
                <a:solidFill>
                  <a:srgbClr val="FFFF00"/>
                </a:solidFill>
              </a:rPr>
              <a:t>such as deserts, the problem of successful GPS-based navigation appears to be almost solved while navigation in urban domains, particularly in the close vicinity of </a:t>
            </a:r>
            <a:r>
              <a:rPr lang="en-US" sz="2200" dirty="0" smtClean="0">
                <a:solidFill>
                  <a:srgbClr val="FFFF00"/>
                </a:solidFill>
              </a:rPr>
              <a:t>buildings in dense urban environments, </a:t>
            </a:r>
            <a:r>
              <a:rPr lang="en-US" sz="2200" dirty="0">
                <a:solidFill>
                  <a:srgbClr val="FFFF00"/>
                </a:solidFill>
              </a:rPr>
              <a:t>is still a challenging problem. In such situations GPS accuracy significantly drops down due to </a:t>
            </a:r>
            <a:r>
              <a:rPr lang="en-US" sz="2200" dirty="0" smtClean="0">
                <a:solidFill>
                  <a:srgbClr val="FFFF00"/>
                </a:solidFill>
              </a:rPr>
              <a:t>the impaired </a:t>
            </a:r>
            <a:r>
              <a:rPr lang="en-US" sz="2200" dirty="0">
                <a:solidFill>
                  <a:srgbClr val="FFFF00"/>
                </a:solidFill>
              </a:rPr>
              <a:t>GPS signal. </a:t>
            </a:r>
            <a:r>
              <a:rPr lang="en-US" sz="2200" dirty="0" smtClean="0">
                <a:solidFill>
                  <a:prstClr val="white"/>
                </a:solidFill>
              </a:rPr>
              <a:t>[c]</a:t>
            </a:r>
            <a:r>
              <a:rPr lang="en-US" sz="2200" dirty="0" smtClean="0">
                <a:solidFill>
                  <a:srgbClr val="66FF33"/>
                </a:solidFill>
              </a:rPr>
              <a:t>This </a:t>
            </a:r>
            <a:r>
              <a:rPr lang="en-US" sz="2200" dirty="0">
                <a:solidFill>
                  <a:srgbClr val="66FF33"/>
                </a:solidFill>
              </a:rPr>
              <a:t>system provides a communication between </a:t>
            </a:r>
            <a:r>
              <a:rPr lang="en-US" sz="2200" dirty="0" smtClean="0">
                <a:solidFill>
                  <a:srgbClr val="66FF33"/>
                </a:solidFill>
              </a:rPr>
              <a:t>the vehicle </a:t>
            </a:r>
            <a:r>
              <a:rPr lang="en-US" sz="2200" dirty="0">
                <a:solidFill>
                  <a:srgbClr val="66FF33"/>
                </a:solidFill>
              </a:rPr>
              <a:t>and </a:t>
            </a:r>
            <a:r>
              <a:rPr lang="en-US" sz="2200" dirty="0" smtClean="0">
                <a:solidFill>
                  <a:srgbClr val="66FF33"/>
                </a:solidFill>
              </a:rPr>
              <a:t>the internet </a:t>
            </a:r>
            <a:r>
              <a:rPr lang="en-US" sz="2200" dirty="0">
                <a:solidFill>
                  <a:srgbClr val="66FF33"/>
                </a:solidFill>
              </a:rPr>
              <a:t>using </a:t>
            </a:r>
            <a:r>
              <a:rPr lang="en-US" sz="2200" dirty="0" smtClean="0">
                <a:solidFill>
                  <a:srgbClr val="66FF33"/>
                </a:solidFill>
              </a:rPr>
              <a:t>a GPRS </a:t>
            </a:r>
            <a:r>
              <a:rPr lang="en-US" sz="2200" dirty="0">
                <a:solidFill>
                  <a:srgbClr val="66FF33"/>
                </a:solidFill>
              </a:rPr>
              <a:t>modem. This </a:t>
            </a:r>
            <a:r>
              <a:rPr lang="en-US" sz="2200" dirty="0" smtClean="0">
                <a:solidFill>
                  <a:srgbClr val="66FF33"/>
                </a:solidFill>
              </a:rPr>
              <a:t>navigation system is interfaced </a:t>
            </a:r>
            <a:r>
              <a:rPr lang="en-US" sz="2200" dirty="0">
                <a:solidFill>
                  <a:srgbClr val="66FF33"/>
                </a:solidFill>
              </a:rPr>
              <a:t>with OSRM open source </a:t>
            </a:r>
            <a:r>
              <a:rPr lang="en-US" sz="2200" dirty="0" smtClean="0">
                <a:solidFill>
                  <a:srgbClr val="66FF33"/>
                </a:solidFill>
              </a:rPr>
              <a:t>map data </a:t>
            </a:r>
            <a:r>
              <a:rPr lang="en-US" sz="2200" dirty="0">
                <a:solidFill>
                  <a:srgbClr val="66FF33"/>
                </a:solidFill>
              </a:rPr>
              <a:t>through </a:t>
            </a:r>
            <a:r>
              <a:rPr lang="en-US" sz="2200" dirty="0" smtClean="0">
                <a:solidFill>
                  <a:srgbClr val="66FF33"/>
                </a:solidFill>
              </a:rPr>
              <a:t>internet. </a:t>
            </a:r>
            <a:r>
              <a:rPr lang="en-US" sz="2200" dirty="0">
                <a:solidFill>
                  <a:srgbClr val="66FF33"/>
                </a:solidFill>
              </a:rPr>
              <a:t>To improve </a:t>
            </a:r>
            <a:r>
              <a:rPr lang="en-US" sz="2200" dirty="0" smtClean="0">
                <a:solidFill>
                  <a:srgbClr val="66FF33"/>
                </a:solidFill>
              </a:rPr>
              <a:t>precision of navigation, this system </a:t>
            </a:r>
            <a:r>
              <a:rPr lang="en-US" sz="2200" dirty="0">
                <a:solidFill>
                  <a:srgbClr val="66FF33"/>
                </a:solidFill>
              </a:rPr>
              <a:t>uses location information from inertial sensors </a:t>
            </a:r>
            <a:r>
              <a:rPr lang="en-US" sz="2200" dirty="0" smtClean="0">
                <a:solidFill>
                  <a:srgbClr val="66FF33"/>
                </a:solidFill>
              </a:rPr>
              <a:t>to complement basic GPS. The </a:t>
            </a:r>
            <a:r>
              <a:rPr lang="en-US" sz="2200" dirty="0">
                <a:solidFill>
                  <a:srgbClr val="66FF33"/>
                </a:solidFill>
              </a:rPr>
              <a:t>system </a:t>
            </a:r>
            <a:r>
              <a:rPr lang="en-US" sz="2200" dirty="0" smtClean="0">
                <a:solidFill>
                  <a:srgbClr val="66FF33"/>
                </a:solidFill>
              </a:rPr>
              <a:t>also uses a rotatable </a:t>
            </a:r>
            <a:r>
              <a:rPr lang="en-US" sz="2200" dirty="0">
                <a:solidFill>
                  <a:srgbClr val="66FF33"/>
                </a:solidFill>
              </a:rPr>
              <a:t>laser range finder for obstacle sensing. </a:t>
            </a:r>
            <a:r>
              <a:rPr lang="en-US" sz="2200" dirty="0" smtClean="0">
                <a:solidFill>
                  <a:srgbClr val="66FF33"/>
                </a:solidFill>
              </a:rPr>
              <a:t>This is an internet-connected system that can provide full information to a remote observer. </a:t>
            </a:r>
            <a:r>
              <a:rPr lang="en-US" sz="2200" dirty="0" smtClean="0">
                <a:solidFill>
                  <a:prstClr val="white"/>
                </a:solidFill>
              </a:rPr>
              <a:t>[d]The autonomous vehicle navigation system has broad applications for self driving vehicles due to the higher navigation quality in key urban areas.  </a:t>
            </a:r>
            <a:endParaRPr lang="en-US" sz="2200" dirty="0">
              <a:solidFill>
                <a:prstClr val="white"/>
              </a:solidFill>
            </a:endParaRPr>
          </a:p>
          <a:p>
            <a:r>
              <a:rPr lang="en-US" sz="2200" dirty="0" smtClean="0">
                <a:solidFill>
                  <a:prstClr val="white"/>
                </a:solidFill>
              </a:rPr>
              <a:t>[e] KEYWORDS</a:t>
            </a:r>
            <a:r>
              <a:rPr lang="en-US" sz="2200" dirty="0">
                <a:solidFill>
                  <a:prstClr val="white"/>
                </a:solidFill>
              </a:rPr>
              <a:t>— GPS, GPRS, compass, navigation, localization, inertial, laser</a:t>
            </a:r>
          </a:p>
        </p:txBody>
      </p:sp>
    </p:spTree>
    <p:extLst>
      <p:ext uri="{BB962C8B-B14F-4D97-AF65-F5344CB8AC3E}">
        <p14:creationId xmlns:p14="http://schemas.microsoft.com/office/powerpoint/2010/main" val="325832306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518" y="206841"/>
            <a:ext cx="8950220" cy="886159"/>
          </a:xfrm>
        </p:spPr>
        <p:txBody>
          <a:bodyPr>
            <a:normAutofit fontScale="90000"/>
          </a:bodyPr>
          <a:lstStyle/>
          <a:p>
            <a:pPr algn="ctr"/>
            <a:r>
              <a:rPr lang="en-US" dirty="0" smtClean="0"/>
              <a:t>Executive Summary vs Abstract</a:t>
            </a:r>
            <a:br>
              <a:rPr lang="en-US" dirty="0" smtClean="0"/>
            </a:br>
            <a:r>
              <a:rPr lang="en-US" dirty="0" smtClean="0"/>
              <a:t>Audience Matters</a:t>
            </a:r>
            <a:br>
              <a:rPr lang="en-US" dirty="0" smtClean="0"/>
            </a:br>
            <a:endParaRPr lang="en-US" sz="1600" dirty="0"/>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780" y="1307523"/>
            <a:ext cx="8650113" cy="18617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078" y="3818659"/>
            <a:ext cx="8535813" cy="2607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367867" y="4069579"/>
            <a:ext cx="476412" cy="430887"/>
          </a:xfrm>
          <a:prstGeom prst="rect">
            <a:avLst/>
          </a:prstGeom>
        </p:spPr>
        <p:txBody>
          <a:bodyPr wrap="none">
            <a:spAutoFit/>
          </a:bodyPr>
          <a:lstStyle/>
          <a:p>
            <a:r>
              <a:rPr lang="en-US" sz="2200" dirty="0">
                <a:solidFill>
                  <a:prstClr val="black"/>
                </a:solidFill>
              </a:rPr>
              <a:t>[c]</a:t>
            </a:r>
            <a:endParaRPr lang="en-US" dirty="0">
              <a:solidFill>
                <a:prstClr val="black"/>
              </a:solidFill>
            </a:endParaRPr>
          </a:p>
        </p:txBody>
      </p:sp>
      <p:sp>
        <p:nvSpPr>
          <p:cNvPr id="8" name="Rectangle 7"/>
          <p:cNvSpPr/>
          <p:nvPr/>
        </p:nvSpPr>
        <p:spPr>
          <a:xfrm>
            <a:off x="7276046" y="4069579"/>
            <a:ext cx="505267" cy="430887"/>
          </a:xfrm>
          <a:prstGeom prst="rect">
            <a:avLst/>
          </a:prstGeom>
        </p:spPr>
        <p:txBody>
          <a:bodyPr wrap="none">
            <a:spAutoFit/>
          </a:bodyPr>
          <a:lstStyle/>
          <a:p>
            <a:r>
              <a:rPr lang="en-US" sz="2200" dirty="0" smtClean="0">
                <a:solidFill>
                  <a:prstClr val="black"/>
                </a:solidFill>
              </a:rPr>
              <a:t>[b]</a:t>
            </a:r>
            <a:endParaRPr lang="en-US" dirty="0">
              <a:solidFill>
                <a:prstClr val="black"/>
              </a:solidFill>
            </a:endParaRPr>
          </a:p>
        </p:txBody>
      </p:sp>
      <p:sp>
        <p:nvSpPr>
          <p:cNvPr id="9" name="Rectangle 8"/>
          <p:cNvSpPr/>
          <p:nvPr/>
        </p:nvSpPr>
        <p:spPr>
          <a:xfrm>
            <a:off x="1385320" y="4069579"/>
            <a:ext cx="490840" cy="430887"/>
          </a:xfrm>
          <a:prstGeom prst="rect">
            <a:avLst/>
          </a:prstGeom>
        </p:spPr>
        <p:txBody>
          <a:bodyPr wrap="none">
            <a:spAutoFit/>
          </a:bodyPr>
          <a:lstStyle/>
          <a:p>
            <a:r>
              <a:rPr lang="en-US" sz="2200" dirty="0" smtClean="0">
                <a:solidFill>
                  <a:prstClr val="black"/>
                </a:solidFill>
              </a:rPr>
              <a:t>[g]</a:t>
            </a:r>
            <a:endParaRPr lang="en-US" dirty="0">
              <a:solidFill>
                <a:prstClr val="black"/>
              </a:solidFill>
            </a:endParaRPr>
          </a:p>
        </p:txBody>
      </p:sp>
      <p:sp>
        <p:nvSpPr>
          <p:cNvPr id="10" name="Rectangle 9"/>
          <p:cNvSpPr/>
          <p:nvPr/>
        </p:nvSpPr>
        <p:spPr>
          <a:xfrm>
            <a:off x="3008847" y="4069578"/>
            <a:ext cx="505267" cy="430887"/>
          </a:xfrm>
          <a:prstGeom prst="rect">
            <a:avLst/>
          </a:prstGeom>
        </p:spPr>
        <p:txBody>
          <a:bodyPr wrap="none">
            <a:spAutoFit/>
          </a:bodyPr>
          <a:lstStyle/>
          <a:p>
            <a:r>
              <a:rPr lang="en-US" sz="2200" dirty="0" smtClean="0">
                <a:solidFill>
                  <a:prstClr val="black"/>
                </a:solidFill>
              </a:rPr>
              <a:t>[h]</a:t>
            </a:r>
            <a:endParaRPr lang="en-US" dirty="0">
              <a:solidFill>
                <a:prstClr val="black"/>
              </a:solidFill>
            </a:endParaRPr>
          </a:p>
        </p:txBody>
      </p:sp>
      <p:sp>
        <p:nvSpPr>
          <p:cNvPr id="11" name="Rectangle 10"/>
          <p:cNvSpPr/>
          <p:nvPr/>
        </p:nvSpPr>
        <p:spPr>
          <a:xfrm>
            <a:off x="4432109" y="4056424"/>
            <a:ext cx="421910" cy="430887"/>
          </a:xfrm>
          <a:prstGeom prst="rect">
            <a:avLst/>
          </a:prstGeom>
        </p:spPr>
        <p:txBody>
          <a:bodyPr wrap="none">
            <a:spAutoFit/>
          </a:bodyPr>
          <a:lstStyle/>
          <a:p>
            <a:r>
              <a:rPr lang="en-US" sz="2200" dirty="0" smtClean="0">
                <a:solidFill>
                  <a:prstClr val="black"/>
                </a:solidFill>
              </a:rPr>
              <a:t>[</a:t>
            </a:r>
            <a:r>
              <a:rPr lang="en-US" sz="2200" dirty="0" err="1" smtClean="0">
                <a:solidFill>
                  <a:prstClr val="black"/>
                </a:solidFill>
              </a:rPr>
              <a:t>i</a:t>
            </a:r>
            <a:r>
              <a:rPr lang="en-US" sz="2200" dirty="0" smtClean="0">
                <a:solidFill>
                  <a:prstClr val="black"/>
                </a:solidFill>
              </a:rPr>
              <a:t>]</a:t>
            </a:r>
            <a:endParaRPr lang="en-US" dirty="0">
              <a:solidFill>
                <a:prstClr val="black"/>
              </a:solidFill>
            </a:endParaRPr>
          </a:p>
        </p:txBody>
      </p:sp>
    </p:spTree>
    <p:extLst>
      <p:ext uri="{BB962C8B-B14F-4D97-AF65-F5344CB8AC3E}">
        <p14:creationId xmlns:p14="http://schemas.microsoft.com/office/powerpoint/2010/main" val="37403100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07682"/>
            <a:ext cx="7886700" cy="886159"/>
          </a:xfrm>
        </p:spPr>
        <p:txBody>
          <a:bodyPr/>
          <a:lstStyle/>
          <a:p>
            <a:r>
              <a:rPr lang="en-US" dirty="0" smtClean="0"/>
              <a:t>Class Exercise 3.14</a:t>
            </a:r>
            <a:endParaRPr lang="en-US" dirty="0"/>
          </a:p>
        </p:txBody>
      </p:sp>
      <p:sp>
        <p:nvSpPr>
          <p:cNvPr id="3" name="Content Placeholder 2"/>
          <p:cNvSpPr>
            <a:spLocks noGrp="1"/>
          </p:cNvSpPr>
          <p:nvPr>
            <p:ph idx="1"/>
          </p:nvPr>
        </p:nvSpPr>
        <p:spPr>
          <a:xfrm>
            <a:off x="661307" y="1319691"/>
            <a:ext cx="7886700" cy="5396795"/>
          </a:xfrm>
        </p:spPr>
        <p:txBody>
          <a:bodyPr>
            <a:normAutofit lnSpcReduction="10000"/>
          </a:bodyPr>
          <a:lstStyle/>
          <a:p>
            <a:r>
              <a:rPr lang="en-US" dirty="0" smtClean="0"/>
              <a:t>For 10.15 (after you submit draft of Midterm 10.13,</a:t>
            </a:r>
          </a:p>
          <a:p>
            <a:endParaRPr lang="en-US" dirty="0"/>
          </a:p>
          <a:p>
            <a:r>
              <a:rPr lang="en-US" dirty="0" smtClean="0"/>
              <a:t>Bring a printout of your Abstract, Executive Summary and Conclusion paragraph (s) to class to exchange with team members </a:t>
            </a:r>
          </a:p>
          <a:p>
            <a:endParaRPr lang="en-US" dirty="0"/>
          </a:p>
          <a:p>
            <a:r>
              <a:rPr lang="en-US" dirty="0" smtClean="0"/>
              <a:t>Inputs will help craft the final versions of these important paragraphs due 10.22</a:t>
            </a:r>
          </a:p>
          <a:p>
            <a:r>
              <a:rPr lang="en-US" dirty="0" smtClean="0"/>
              <a:t>--------------------------------------------------------------------------</a:t>
            </a:r>
          </a:p>
          <a:p>
            <a:r>
              <a:rPr lang="en-US" dirty="0" smtClean="0"/>
              <a:t>Abstract:  Are key contents addressed?   Review and mark sentences</a:t>
            </a:r>
          </a:p>
          <a:p>
            <a:endParaRPr lang="en-US" dirty="0"/>
          </a:p>
          <a:p>
            <a:r>
              <a:rPr lang="en-US" dirty="0" smtClean="0"/>
              <a:t>Exec Summary:  Good structure with topic sentence and concluding sentence.   Financial note </a:t>
            </a:r>
          </a:p>
          <a:p>
            <a:endParaRPr lang="en-US" dirty="0"/>
          </a:p>
          <a:p>
            <a:r>
              <a:rPr lang="en-US" dirty="0" smtClean="0"/>
              <a:t>Conclusion:  Clear ending to paper with CALL TO ACTION</a:t>
            </a:r>
            <a:endParaRPr lang="en-US" dirty="0"/>
          </a:p>
        </p:txBody>
      </p:sp>
    </p:spTree>
    <p:extLst>
      <p:ext uri="{BB962C8B-B14F-4D97-AF65-F5344CB8AC3E}">
        <p14:creationId xmlns:p14="http://schemas.microsoft.com/office/powerpoint/2010/main" val="22330033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667" y="75364"/>
            <a:ext cx="7886700" cy="886159"/>
          </a:xfrm>
        </p:spPr>
        <p:txBody>
          <a:bodyPr/>
          <a:lstStyle/>
          <a:p>
            <a:r>
              <a:rPr lang="en-US" dirty="0" smtClean="0"/>
              <a:t>In Class Peer Review (1)</a:t>
            </a:r>
            <a:endParaRPr lang="en-US" dirty="0"/>
          </a:p>
        </p:txBody>
      </p:sp>
      <p:sp>
        <p:nvSpPr>
          <p:cNvPr id="3" name="Content Placeholder 2"/>
          <p:cNvSpPr>
            <a:spLocks noGrp="1"/>
          </p:cNvSpPr>
          <p:nvPr>
            <p:ph idx="1"/>
          </p:nvPr>
        </p:nvSpPr>
        <p:spPr>
          <a:xfrm>
            <a:off x="628650" y="914400"/>
            <a:ext cx="7886700" cy="5393094"/>
          </a:xfrm>
        </p:spPr>
        <p:txBody>
          <a:bodyPr>
            <a:normAutofit fontScale="92500" lnSpcReduction="20000"/>
          </a:bodyPr>
          <a:lstStyle/>
          <a:p>
            <a:pPr marL="457200" indent="-457200">
              <a:buAutoNum type="arabicPeriod"/>
            </a:pPr>
            <a:r>
              <a:rPr lang="en-US" dirty="0" smtClean="0"/>
              <a:t>Exchange papers with a classmate  and prepare notes for each section that will be supplied to the Author</a:t>
            </a:r>
          </a:p>
          <a:p>
            <a:pPr marL="457200" indent="-457200">
              <a:buAutoNum type="arabicPeriod"/>
            </a:pPr>
            <a:r>
              <a:rPr lang="en-US" dirty="0" smtClean="0"/>
              <a:t>General</a:t>
            </a:r>
          </a:p>
          <a:p>
            <a:pPr marL="800100" lvl="1" indent="-342900">
              <a:buAutoNum type="alphaLcPeriod"/>
            </a:pPr>
            <a:r>
              <a:rPr lang="en-US" dirty="0" smtClean="0"/>
              <a:t>Clear title and “numbered” Subsections per the outline </a:t>
            </a:r>
          </a:p>
          <a:p>
            <a:pPr marL="800100" lvl="1" indent="-342900">
              <a:buAutoNum type="alphaLcPeriod"/>
            </a:pPr>
            <a:r>
              <a:rPr lang="en-US" dirty="0" smtClean="0"/>
              <a:t>Sources in “ A. Reference Sources”</a:t>
            </a:r>
          </a:p>
          <a:p>
            <a:pPr marL="800100" lvl="1" indent="-342900">
              <a:buAutoNum type="alphaLcPeriod"/>
            </a:pPr>
            <a:r>
              <a:rPr lang="en-US" dirty="0" smtClean="0"/>
              <a:t>Proper [xx] citations in the text</a:t>
            </a:r>
          </a:p>
          <a:p>
            <a:pPr marL="800100" lvl="1" indent="-342900">
              <a:buAutoNum type="alphaLcPeriod"/>
            </a:pPr>
            <a:r>
              <a:rPr lang="en-US" dirty="0" smtClean="0"/>
              <a:t>Topic Sentences underlined in each paragraph with mostly first sentence in para </a:t>
            </a:r>
          </a:p>
          <a:p>
            <a:pPr lvl="1"/>
            <a:endParaRPr lang="en-US" dirty="0" smtClean="0"/>
          </a:p>
          <a:p>
            <a:pPr marL="457200" indent="-457200">
              <a:buAutoNum type="arabicPeriod"/>
            </a:pPr>
            <a:r>
              <a:rPr lang="en-US" dirty="0" smtClean="0"/>
              <a:t>Title and Abstract</a:t>
            </a:r>
          </a:p>
          <a:p>
            <a:pPr marL="800100" lvl="1" indent="-342900">
              <a:buAutoNum type="alphaLcPeriod"/>
            </a:pPr>
            <a:r>
              <a:rPr lang="en-US" dirty="0" smtClean="0"/>
              <a:t>Descriptive title with correct capitalization.  Concise: not too long</a:t>
            </a:r>
          </a:p>
          <a:p>
            <a:pPr marL="800100" lvl="1" indent="-342900">
              <a:buAutoNum type="alphaLcPeriod"/>
            </a:pPr>
            <a:r>
              <a:rPr lang="en-US" dirty="0" smtClean="0"/>
              <a:t>Section Title: “1.0 Abstract” </a:t>
            </a:r>
          </a:p>
          <a:p>
            <a:pPr marL="800100" lvl="1" indent="-342900">
              <a:buAutoNum type="alphaLcPeriod"/>
            </a:pPr>
            <a:r>
              <a:rPr lang="en-US" dirty="0" smtClean="0"/>
              <a:t>Confirm that [a] Motivation thru [e] Keywords are present</a:t>
            </a:r>
          </a:p>
          <a:p>
            <a:pPr marL="800100" lvl="1" indent="-342900">
              <a:buAutoNum type="alphaLcPeriod"/>
            </a:pPr>
            <a:r>
              <a:rPr lang="en-US" dirty="0" smtClean="0"/>
              <a:t>Is the Motivation statement good or maybe needs to be “punched up” </a:t>
            </a:r>
          </a:p>
          <a:p>
            <a:pPr marL="800100" lvl="1" indent="-342900">
              <a:buAutoNum type="alphaLcPeriod"/>
            </a:pPr>
            <a:r>
              <a:rPr lang="en-US" dirty="0" smtClean="0"/>
              <a:t>Does [a] Motivation match with [d] Conclusions?</a:t>
            </a:r>
          </a:p>
          <a:p>
            <a:pPr marL="800100" lvl="1" indent="-342900">
              <a:buAutoNum type="alphaLcPeriod"/>
            </a:pPr>
            <a:r>
              <a:rPr lang="en-US" dirty="0" smtClean="0"/>
              <a:t>Does [b] Problem statement match with [c] Solution Statement?</a:t>
            </a:r>
          </a:p>
          <a:p>
            <a:pPr marL="342900" indent="-342900">
              <a:buAutoNum type="arabicPeriod"/>
            </a:pPr>
            <a:r>
              <a:rPr lang="en-US" dirty="0" smtClean="0"/>
              <a:t>“2.0 Executive Summary”</a:t>
            </a:r>
          </a:p>
          <a:p>
            <a:pPr marL="800100" lvl="1" indent="-342900">
              <a:buAutoNum type="alphaLcPeriod"/>
            </a:pPr>
            <a:r>
              <a:rPr lang="en-US" dirty="0" smtClean="0"/>
              <a:t>Are [f] through [I] present</a:t>
            </a:r>
          </a:p>
          <a:p>
            <a:pPr marL="800100" lvl="1" indent="-342900">
              <a:buAutoNum type="alphaLcPeriod"/>
            </a:pPr>
            <a:r>
              <a:rPr lang="en-US" dirty="0" smtClean="0"/>
              <a:t>Is [g] problem statement clear?</a:t>
            </a:r>
          </a:p>
          <a:p>
            <a:pPr marL="800100" lvl="1" indent="-342900">
              <a:buAutoNum type="alphaLcPeriod"/>
            </a:pPr>
            <a:r>
              <a:rPr lang="en-US" dirty="0" smtClean="0"/>
              <a:t>Is [h] a clear financial statement of value?</a:t>
            </a:r>
          </a:p>
          <a:p>
            <a:pPr marL="800100" lvl="1" indent="-342900">
              <a:buAutoNum type="alphaLcPeriod"/>
            </a:pPr>
            <a:r>
              <a:rPr lang="en-US" dirty="0" smtClean="0"/>
              <a:t>Is [</a:t>
            </a:r>
            <a:r>
              <a:rPr lang="en-US" dirty="0" err="1" smtClean="0"/>
              <a:t>i</a:t>
            </a:r>
            <a:r>
              <a:rPr lang="en-US" dirty="0" smtClean="0"/>
              <a:t>] a clear recommendation?</a:t>
            </a:r>
          </a:p>
          <a:p>
            <a:pPr marL="800100" lvl="1" indent="-342900">
              <a:buAutoNum type="alphaLcPeriod"/>
            </a:pPr>
            <a:endParaRPr lang="en-US" dirty="0" smtClean="0"/>
          </a:p>
          <a:p>
            <a:pPr marL="800100" lvl="1" indent="-342900">
              <a:buAutoNum type="arabicPeriod"/>
            </a:pPr>
            <a:endParaRPr lang="en-US" dirty="0" smtClean="0"/>
          </a:p>
          <a:p>
            <a:pPr marL="457200" indent="-457200">
              <a:buAutoNum type="arabicPeriod"/>
            </a:pPr>
            <a:endParaRPr lang="en-US" dirty="0"/>
          </a:p>
        </p:txBody>
      </p:sp>
    </p:spTree>
    <p:extLst>
      <p:ext uri="{BB962C8B-B14F-4D97-AF65-F5344CB8AC3E}">
        <p14:creationId xmlns:p14="http://schemas.microsoft.com/office/powerpoint/2010/main" val="157310592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997" y="103356"/>
            <a:ext cx="7886700" cy="886159"/>
          </a:xfrm>
        </p:spPr>
        <p:txBody>
          <a:bodyPr/>
          <a:lstStyle/>
          <a:p>
            <a:r>
              <a:rPr lang="en-US" dirty="0" smtClean="0"/>
              <a:t>In Class Peer Review (2)</a:t>
            </a:r>
            <a:endParaRPr lang="en-US" dirty="0"/>
          </a:p>
        </p:txBody>
      </p:sp>
      <p:sp>
        <p:nvSpPr>
          <p:cNvPr id="3" name="Content Placeholder 2"/>
          <p:cNvSpPr>
            <a:spLocks noGrp="1"/>
          </p:cNvSpPr>
          <p:nvPr>
            <p:ph idx="1"/>
          </p:nvPr>
        </p:nvSpPr>
        <p:spPr>
          <a:xfrm>
            <a:off x="656642" y="1325912"/>
            <a:ext cx="7886700" cy="4729655"/>
          </a:xfrm>
        </p:spPr>
        <p:txBody>
          <a:bodyPr>
            <a:normAutofit/>
          </a:bodyPr>
          <a:lstStyle/>
          <a:p>
            <a:r>
              <a:rPr lang="en-US" dirty="0" smtClean="0"/>
              <a:t>4. “3.0 Product Description”   (Do not use Proposal)</a:t>
            </a:r>
          </a:p>
          <a:p>
            <a:r>
              <a:rPr lang="en-US" dirty="0"/>
              <a:t> 	</a:t>
            </a:r>
            <a:r>
              <a:rPr lang="en-US" dirty="0" smtClean="0"/>
              <a:t>a. Is [j] a clear product description (not a vague technical collection of buzzwords)?</a:t>
            </a:r>
          </a:p>
          <a:p>
            <a:r>
              <a:rPr lang="en-US" dirty="0"/>
              <a:t>	</a:t>
            </a:r>
            <a:r>
              <a:rPr lang="en-US" dirty="0" smtClean="0"/>
              <a:t>b. Is [k] a clear statement of what makes the product special/differentiated?</a:t>
            </a:r>
          </a:p>
          <a:p>
            <a:endParaRPr lang="en-US" dirty="0"/>
          </a:p>
          <a:p>
            <a:r>
              <a:rPr lang="en-US" dirty="0" smtClean="0"/>
              <a:t>5. “8.0 Conclusions and Recommendations”</a:t>
            </a:r>
          </a:p>
          <a:p>
            <a:r>
              <a:rPr lang="en-US" dirty="0"/>
              <a:t>	</a:t>
            </a:r>
            <a:r>
              <a:rPr lang="en-US" dirty="0" smtClean="0"/>
              <a:t>a. Is there a clear “call to action” to the boss to support this product proposal? </a:t>
            </a:r>
          </a:p>
          <a:p>
            <a:endParaRPr lang="en-US" dirty="0"/>
          </a:p>
          <a:p>
            <a:r>
              <a:rPr lang="en-US" dirty="0" smtClean="0"/>
              <a:t>6. “A. Reference Sources”</a:t>
            </a:r>
          </a:p>
          <a:p>
            <a:r>
              <a:rPr lang="en-US" dirty="0"/>
              <a:t>	</a:t>
            </a:r>
            <a:r>
              <a:rPr lang="en-US" dirty="0" smtClean="0"/>
              <a:t>a. Complete IEEE format for all sources identified in [xx}]</a:t>
            </a:r>
            <a:endParaRPr lang="en-US" dirty="0"/>
          </a:p>
        </p:txBody>
      </p:sp>
    </p:spTree>
    <p:extLst>
      <p:ext uri="{BB962C8B-B14F-4D97-AF65-F5344CB8AC3E}">
        <p14:creationId xmlns:p14="http://schemas.microsoft.com/office/powerpoint/2010/main" val="287535045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6642" y="140679"/>
            <a:ext cx="7886700" cy="886159"/>
          </a:xfrm>
        </p:spPr>
        <p:txBody>
          <a:bodyPr/>
          <a:lstStyle/>
          <a:p>
            <a:r>
              <a:rPr lang="en-US" dirty="0" smtClean="0"/>
              <a:t>In Class Peer Review (3)</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82264476"/>
              </p:ext>
            </p:extLst>
          </p:nvPr>
        </p:nvGraphicFramePr>
        <p:xfrm>
          <a:off x="553227" y="1054350"/>
          <a:ext cx="7886700" cy="5711164"/>
        </p:xfrm>
        <a:graphic>
          <a:graphicData uri="http://schemas.openxmlformats.org/drawingml/2006/table">
            <a:tbl>
              <a:tblPr firstRow="1" bandRow="1">
                <a:tableStyleId>{5C22544A-7EE6-4342-B048-85BDC9FD1C3A}</a:tableStyleId>
              </a:tblPr>
              <a:tblGrid>
                <a:gridCol w="1210258"/>
                <a:gridCol w="4047542"/>
                <a:gridCol w="2628900"/>
              </a:tblGrid>
              <a:tr h="580364">
                <a:tc>
                  <a:txBody>
                    <a:bodyPr/>
                    <a:lstStyle/>
                    <a:p>
                      <a:r>
                        <a:rPr lang="en-US" dirty="0" smtClean="0"/>
                        <a:t>It</a:t>
                      </a:r>
                      <a:endParaRPr lang="en-US" dirty="0"/>
                    </a:p>
                  </a:txBody>
                  <a:tcPr/>
                </a:tc>
                <a:tc>
                  <a:txBody>
                    <a:bodyPr/>
                    <a:lstStyle/>
                    <a:p>
                      <a:r>
                        <a:rPr lang="en-US" dirty="0" smtClean="0"/>
                        <a:t>Description</a:t>
                      </a:r>
                      <a:r>
                        <a:rPr lang="en-US" baseline="0" dirty="0" smtClean="0"/>
                        <a:t> </a:t>
                      </a:r>
                      <a:endParaRPr lang="en-US" dirty="0"/>
                    </a:p>
                  </a:txBody>
                  <a:tcPr/>
                </a:tc>
                <a:tc>
                  <a:txBody>
                    <a:bodyPr/>
                    <a:lstStyle/>
                    <a:p>
                      <a:endParaRPr lang="en-US" dirty="0"/>
                    </a:p>
                  </a:txBody>
                  <a:tcPr/>
                </a:tc>
              </a:tr>
              <a:tr h="370840">
                <a:tc>
                  <a:txBody>
                    <a:bodyPr/>
                    <a:lstStyle/>
                    <a:p>
                      <a:r>
                        <a:rPr lang="en-US" dirty="0" smtClean="0"/>
                        <a:t>1</a:t>
                      </a:r>
                      <a:endParaRPr lang="en-US" dirty="0"/>
                    </a:p>
                  </a:txBody>
                  <a:tcPr/>
                </a:tc>
                <a:tc>
                  <a:txBody>
                    <a:bodyPr/>
                    <a:lstStyle/>
                    <a:p>
                      <a:r>
                        <a:rPr lang="en-US" dirty="0" smtClean="0"/>
                        <a:t>Personal Pronouns (I, we, our , us)</a:t>
                      </a:r>
                      <a:endParaRPr lang="en-US" dirty="0"/>
                    </a:p>
                  </a:txBody>
                  <a:tcPr/>
                </a:tc>
                <a:tc>
                  <a:txBody>
                    <a:bodyPr/>
                    <a:lstStyle/>
                    <a:p>
                      <a:r>
                        <a:rPr lang="en-US" dirty="0" smtClean="0"/>
                        <a:t>Verify</a:t>
                      </a:r>
                      <a:r>
                        <a:rPr lang="en-US" baseline="0" dirty="0" smtClean="0"/>
                        <a:t>  by search</a:t>
                      </a:r>
                      <a:endParaRPr lang="en-US" dirty="0"/>
                    </a:p>
                  </a:txBody>
                  <a:tcPr/>
                </a:tc>
              </a:tr>
              <a:tr h="370840">
                <a:tc>
                  <a:txBody>
                    <a:bodyPr/>
                    <a:lstStyle/>
                    <a:p>
                      <a:r>
                        <a:rPr lang="en-US" dirty="0" smtClean="0"/>
                        <a:t>2</a:t>
                      </a:r>
                      <a:endParaRPr lang="en-US" dirty="0"/>
                    </a:p>
                  </a:txBody>
                  <a:tcPr/>
                </a:tc>
                <a:tc>
                  <a:txBody>
                    <a:bodyPr/>
                    <a:lstStyle/>
                    <a:p>
                      <a:r>
                        <a:rPr lang="en-US" dirty="0" smtClean="0"/>
                        <a:t>No use of “very”</a:t>
                      </a:r>
                      <a:endParaRPr lang="en-US" dirty="0"/>
                    </a:p>
                  </a:txBody>
                  <a:tcPr/>
                </a:tc>
                <a:tc>
                  <a:txBody>
                    <a:bodyPr/>
                    <a:lstStyle/>
                    <a:p>
                      <a:r>
                        <a:rPr lang="en-US" dirty="0" smtClean="0"/>
                        <a:t>Verify by search</a:t>
                      </a:r>
                      <a:endParaRPr lang="en-US" dirty="0"/>
                    </a:p>
                  </a:txBody>
                  <a:tcPr/>
                </a:tc>
              </a:tr>
              <a:tr h="370840">
                <a:tc>
                  <a:txBody>
                    <a:bodyPr/>
                    <a:lstStyle/>
                    <a:p>
                      <a:r>
                        <a:rPr lang="en-US" dirty="0" smtClean="0"/>
                        <a:t>3</a:t>
                      </a:r>
                      <a:endParaRPr lang="en-US" dirty="0"/>
                    </a:p>
                  </a:txBody>
                  <a:tcPr/>
                </a:tc>
                <a:tc>
                  <a:txBody>
                    <a:bodyPr/>
                    <a:lstStyle/>
                    <a:p>
                      <a:r>
                        <a:rPr lang="en-US" dirty="0" smtClean="0"/>
                        <a:t>Passives</a:t>
                      </a:r>
                      <a:endParaRPr lang="en-US" dirty="0"/>
                    </a:p>
                  </a:txBody>
                  <a:tcPr/>
                </a:tc>
                <a:tc>
                  <a:txBody>
                    <a:bodyPr/>
                    <a:lstStyle/>
                    <a:p>
                      <a:r>
                        <a:rPr lang="en-US" dirty="0" smtClean="0"/>
                        <a:t>Search</a:t>
                      </a:r>
                      <a:r>
                        <a:rPr lang="en-US" baseline="0" dirty="0" smtClean="0"/>
                        <a:t> on “is, will be, has been, </a:t>
                      </a:r>
                      <a:r>
                        <a:rPr lang="en-US" baseline="0" dirty="0" err="1" smtClean="0"/>
                        <a:t>etc</a:t>
                      </a:r>
                      <a:r>
                        <a:rPr lang="en-US" baseline="0" dirty="0" smtClean="0"/>
                        <a:t>” followed by a verb form (</a:t>
                      </a:r>
                      <a:r>
                        <a:rPr lang="en-US" baseline="0" dirty="0" err="1" smtClean="0"/>
                        <a:t>eg</a:t>
                      </a:r>
                      <a:r>
                        <a:rPr lang="en-US" baseline="0" dirty="0" smtClean="0"/>
                        <a:t>.   “is developed”). Change to active</a:t>
                      </a:r>
                      <a:endParaRPr lang="en-US" dirty="0"/>
                    </a:p>
                  </a:txBody>
                  <a:tcPr/>
                </a:tc>
              </a:tr>
              <a:tr h="370840">
                <a:tc>
                  <a:txBody>
                    <a:bodyPr/>
                    <a:lstStyle/>
                    <a:p>
                      <a:r>
                        <a:rPr lang="en-US" dirty="0" smtClean="0"/>
                        <a:t>4</a:t>
                      </a:r>
                      <a:endParaRPr lang="en-US" dirty="0"/>
                    </a:p>
                  </a:txBody>
                  <a:tcPr/>
                </a:tc>
                <a:tc>
                  <a:txBody>
                    <a:bodyPr/>
                    <a:lstStyle/>
                    <a:p>
                      <a:r>
                        <a:rPr lang="en-US" dirty="0" smtClean="0"/>
                        <a:t>Proper Paragraph</a:t>
                      </a:r>
                      <a:r>
                        <a:rPr lang="en-US" baseline="0" dirty="0" smtClean="0"/>
                        <a:t> Structure</a:t>
                      </a:r>
                      <a:endParaRPr lang="en-US" dirty="0"/>
                    </a:p>
                  </a:txBody>
                  <a:tcPr/>
                </a:tc>
                <a:tc>
                  <a:txBody>
                    <a:bodyPr/>
                    <a:lstStyle/>
                    <a:p>
                      <a:pPr marL="342900" indent="-342900">
                        <a:buAutoNum type="arabicPeriod"/>
                      </a:pPr>
                      <a:r>
                        <a:rPr lang="en-US" baseline="0" dirty="0" smtClean="0"/>
                        <a:t>Single topic sentence</a:t>
                      </a:r>
                    </a:p>
                    <a:p>
                      <a:pPr marL="342900" indent="-342900">
                        <a:buAutoNum type="arabicPeriod"/>
                      </a:pPr>
                      <a:r>
                        <a:rPr lang="en-US" baseline="0" dirty="0" smtClean="0"/>
                        <a:t>Do all other sentences support the topic sentence?  If not, change</a:t>
                      </a:r>
                      <a:endParaRPr lang="en-US" dirty="0"/>
                    </a:p>
                  </a:txBody>
                  <a:tcPr/>
                </a:tc>
              </a:tr>
              <a:tr h="370840">
                <a:tc>
                  <a:txBody>
                    <a:bodyPr/>
                    <a:lstStyle/>
                    <a:p>
                      <a:r>
                        <a:rPr lang="en-US" dirty="0" smtClean="0"/>
                        <a:t>5</a:t>
                      </a:r>
                      <a:endParaRPr lang="en-US" dirty="0"/>
                    </a:p>
                  </a:txBody>
                  <a:tcPr/>
                </a:tc>
                <a:tc>
                  <a:txBody>
                    <a:bodyPr/>
                    <a:lstStyle/>
                    <a:p>
                      <a:r>
                        <a:rPr lang="en-US" dirty="0" smtClean="0"/>
                        <a:t>Proper Flow</a:t>
                      </a:r>
                      <a:endParaRPr lang="en-US" dirty="0"/>
                    </a:p>
                  </a:txBody>
                  <a:tcPr/>
                </a:tc>
                <a:tc>
                  <a:txBody>
                    <a:bodyPr/>
                    <a:lstStyle/>
                    <a:p>
                      <a:pPr marL="342900" indent="-342900">
                        <a:buAutoNum type="arabicPeriod"/>
                      </a:pPr>
                      <a:r>
                        <a:rPr lang="en-US" dirty="0" smtClean="0"/>
                        <a:t>Underline</a:t>
                      </a:r>
                      <a:r>
                        <a:rPr lang="en-US" baseline="0" dirty="0" smtClean="0"/>
                        <a:t> topic sentences</a:t>
                      </a:r>
                    </a:p>
                    <a:p>
                      <a:pPr marL="342900" indent="-342900">
                        <a:buAutoNum type="arabicPeriod"/>
                      </a:pPr>
                      <a:r>
                        <a:rPr lang="en-US" baseline="0" dirty="0" smtClean="0"/>
                        <a:t>Do topic sentences of the paper flow per the outline  (Sect 1-8)?</a:t>
                      </a:r>
                      <a:endParaRPr lang="en-US" dirty="0"/>
                    </a:p>
                  </a:txBody>
                  <a:tcPr/>
                </a:tc>
              </a:tr>
            </a:tbl>
          </a:graphicData>
        </a:graphic>
      </p:graphicFrame>
    </p:spTree>
    <p:extLst>
      <p:ext uri="{BB962C8B-B14F-4D97-AF65-F5344CB8AC3E}">
        <p14:creationId xmlns:p14="http://schemas.microsoft.com/office/powerpoint/2010/main" val="25480541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5523" y="134104"/>
            <a:ext cx="7886700" cy="886159"/>
          </a:xfrm>
        </p:spPr>
        <p:txBody>
          <a:bodyPr/>
          <a:lstStyle/>
          <a:p>
            <a:r>
              <a:rPr lang="en-US" dirty="0" smtClean="0"/>
              <a:t>Midterm Paper Rubric</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081521"/>
            <a:ext cx="8972550" cy="4924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643643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Paper: Research</a:t>
            </a:r>
            <a:endParaRPr lang="en-US" dirty="0"/>
          </a:p>
        </p:txBody>
      </p:sp>
    </p:spTree>
    <p:extLst>
      <p:ext uri="{BB962C8B-B14F-4D97-AF65-F5344CB8AC3E}">
        <p14:creationId xmlns:p14="http://schemas.microsoft.com/office/powerpoint/2010/main" val="35282936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Expanding the Product Proposal for a Final Paper</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793224966"/>
              </p:ext>
            </p:extLst>
          </p:nvPr>
        </p:nvGraphicFramePr>
        <p:xfrm>
          <a:off x="757382" y="921537"/>
          <a:ext cx="7387935" cy="5859521"/>
        </p:xfrm>
        <a:graphic>
          <a:graphicData uri="http://schemas.openxmlformats.org/drawingml/2006/table">
            <a:tbl>
              <a:tblPr firstRow="1" bandRow="1">
                <a:tableStyleId>{5C22544A-7EE6-4342-B048-85BDC9FD1C3A}</a:tableStyleId>
              </a:tblPr>
              <a:tblGrid>
                <a:gridCol w="1579418"/>
                <a:gridCol w="1375756"/>
                <a:gridCol w="1484500"/>
                <a:gridCol w="1470674"/>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solidFill>
                      <a:srgbClr val="FF0000"/>
                    </a:solidFill>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000" b="1" dirty="0" smtClean="0"/>
                        <a:t>1.</a:t>
                      </a:r>
                      <a:r>
                        <a:rPr lang="en-US" sz="1000" b="1" baseline="0" dirty="0" smtClean="0"/>
                        <a:t> </a:t>
                      </a:r>
                      <a:r>
                        <a:rPr lang="en-US" sz="1000" b="1" dirty="0" smtClean="0"/>
                        <a:t>Abstract</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page max</a:t>
                      </a:r>
                      <a:endParaRPr lang="en-US" sz="1000" dirty="0"/>
                    </a:p>
                  </a:txBody>
                  <a:tcPr>
                    <a:solidFill>
                      <a:srgbClr val="FF0000"/>
                    </a:solidFill>
                  </a:tcPr>
                </a:tc>
                <a:tc>
                  <a:txBody>
                    <a:bodyPr/>
                    <a:lstStyle/>
                    <a:p>
                      <a:r>
                        <a:rPr lang="en-US" sz="1000" dirty="0" smtClean="0"/>
                        <a:t>½ page max</a:t>
                      </a:r>
                      <a:endParaRPr lang="en-US" sz="1000" dirty="0"/>
                    </a:p>
                  </a:txBody>
                  <a:tcPr/>
                </a:tc>
                <a:tc>
                  <a:txBody>
                    <a:bodyPr/>
                    <a:lstStyle/>
                    <a:p>
                      <a:r>
                        <a:rPr lang="en-US" sz="1000" dirty="0" smtClean="0"/>
                        <a:t>1. Abstract</a:t>
                      </a:r>
                      <a:endParaRPr lang="en-US" sz="1000" dirty="0"/>
                    </a:p>
                  </a:txBody>
                  <a:tcPr>
                    <a:solidFill>
                      <a:srgbClr val="FFFF00"/>
                    </a:solidFill>
                  </a:tcPr>
                </a:tc>
              </a:tr>
              <a:tr h="403339">
                <a:tc>
                  <a:txBody>
                    <a:bodyPr/>
                    <a:lstStyle/>
                    <a:p>
                      <a:r>
                        <a:rPr lang="en-US" sz="1000" b="1" dirty="0" smtClean="0"/>
                        <a:t>2. Executive</a:t>
                      </a:r>
                      <a:r>
                        <a:rPr lang="en-US" sz="1000" b="1" baseline="0" dirty="0" smtClean="0"/>
                        <a:t> Summary</a:t>
                      </a:r>
                      <a:endParaRPr lang="en-US" sz="1000" b="1" dirty="0"/>
                    </a:p>
                  </a:txBody>
                  <a:tcPr>
                    <a:solidFill>
                      <a:srgbClr val="FFC000"/>
                    </a:solidFill>
                  </a:tcPr>
                </a:tc>
                <a:tc>
                  <a:txBody>
                    <a:bodyPr/>
                    <a:lstStyle/>
                    <a:p>
                      <a:r>
                        <a:rPr lang="en-US" sz="1000" dirty="0" smtClean="0"/>
                        <a:t>paragraph</a:t>
                      </a:r>
                      <a:endParaRPr lang="en-US" sz="1000" dirty="0"/>
                    </a:p>
                  </a:txBody>
                  <a:tcPr/>
                </a:tc>
                <a:tc>
                  <a:txBody>
                    <a:bodyPr/>
                    <a:lstStyle/>
                    <a:p>
                      <a:r>
                        <a:rPr lang="en-US" sz="1000" dirty="0" smtClean="0"/>
                        <a:t>½ to 1 page</a:t>
                      </a:r>
                      <a:endParaRPr lang="en-US" sz="1000" dirty="0"/>
                    </a:p>
                  </a:txBody>
                  <a:tcPr>
                    <a:solidFill>
                      <a:srgbClr val="FF0000"/>
                    </a:solidFill>
                  </a:tcPr>
                </a:tc>
                <a:tc>
                  <a:txBody>
                    <a:bodyPr/>
                    <a:lstStyle/>
                    <a:p>
                      <a:r>
                        <a:rPr lang="en-US" sz="1000" dirty="0" smtClean="0"/>
                        <a:t>½ to 1</a:t>
                      </a:r>
                      <a:r>
                        <a:rPr lang="en-US" sz="1000" baseline="0" dirty="0" smtClean="0"/>
                        <a:t> page</a:t>
                      </a:r>
                      <a:endParaRPr lang="en-US" sz="1000" dirty="0"/>
                    </a:p>
                  </a:txBody>
                  <a:tcPr/>
                </a:tc>
                <a:tc>
                  <a:txBody>
                    <a:bodyPr/>
                    <a:lstStyle/>
                    <a:p>
                      <a:r>
                        <a:rPr lang="en-US" sz="1000" dirty="0" smtClean="0"/>
                        <a:t>2.Executive</a:t>
                      </a:r>
                      <a:r>
                        <a:rPr lang="en-US" sz="1000" baseline="0" dirty="0" smtClean="0"/>
                        <a:t> Summary</a:t>
                      </a:r>
                      <a:endParaRPr lang="en-US" sz="10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r>
                        <a:rPr lang="en-US" sz="1000" dirty="0" smtClean="0"/>
                        <a:t>3.0 Product Description (ex.)</a:t>
                      </a:r>
                    </a:p>
                    <a:p>
                      <a:r>
                        <a:rPr lang="en-US" sz="1000" dirty="0" smtClean="0"/>
                        <a:t>3.1  System</a:t>
                      </a:r>
                      <a:r>
                        <a:rPr lang="en-US" sz="1000" baseline="0" dirty="0" smtClean="0"/>
                        <a:t>  Description (ex)</a:t>
                      </a:r>
                    </a:p>
                    <a:p>
                      <a:r>
                        <a:rPr lang="en-US" sz="1000" baseline="0" dirty="0" smtClean="0"/>
                        <a:t>3.2  Key technologies </a:t>
                      </a:r>
                    </a:p>
                    <a:p>
                      <a:r>
                        <a:rPr lang="en-US" sz="1000" baseline="0" dirty="0" smtClean="0"/>
                        <a:t>3.3  Functional Description (ex.)</a:t>
                      </a:r>
                      <a:endParaRPr lang="en-US" sz="1000" dirty="0" smtClean="0"/>
                    </a:p>
                    <a:p>
                      <a:endParaRPr lang="en-US" sz="10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r>
                        <a:rPr lang="en-US" sz="1000" dirty="0" smtClean="0"/>
                        <a:t>4.0</a:t>
                      </a:r>
                      <a:r>
                        <a:rPr lang="en-US" sz="1000" baseline="0" dirty="0" smtClean="0"/>
                        <a:t> Mkt </a:t>
                      </a:r>
                      <a:r>
                        <a:rPr lang="en-US" sz="1000" baseline="0" dirty="0" err="1" smtClean="0"/>
                        <a:t>Rsch</a:t>
                      </a:r>
                      <a:endParaRPr lang="en-US" sz="1000" baseline="0" dirty="0" smtClean="0"/>
                    </a:p>
                    <a:p>
                      <a:r>
                        <a:rPr lang="en-US" sz="1000" baseline="0" dirty="0" smtClean="0"/>
                        <a:t>4.1 Market</a:t>
                      </a:r>
                    </a:p>
                    <a:p>
                      <a:r>
                        <a:rPr lang="en-US" sz="1000" baseline="0" dirty="0" smtClean="0"/>
                        <a:t>4.2 Competitors</a:t>
                      </a:r>
                    </a:p>
                    <a:p>
                      <a:r>
                        <a:rPr lang="en-US" sz="1000" baseline="0" dirty="0" smtClean="0"/>
                        <a:t>4.3  Differentiators</a:t>
                      </a:r>
                      <a:endParaRPr lang="en-US" sz="1000" dirty="0"/>
                    </a:p>
                  </a:txBody>
                  <a:tcPr>
                    <a:solidFill>
                      <a:srgbClr val="FFFF00"/>
                    </a:solidFill>
                  </a:tcPr>
                </a:tc>
              </a:tr>
              <a:tr h="430965">
                <a:tc>
                  <a:txBody>
                    <a:bodyPr/>
                    <a:lstStyle/>
                    <a:p>
                      <a:r>
                        <a:rPr lang="en-US" sz="1000" b="1" dirty="0" smtClean="0"/>
                        <a:t>5. Finance and Economics</a:t>
                      </a:r>
                      <a:endParaRPr lang="en-US" sz="1000" b="1" dirty="0"/>
                    </a:p>
                  </a:txBody>
                  <a:tcPr>
                    <a:solidFill>
                      <a:srgbClr val="FFFF00"/>
                    </a:solidFill>
                  </a:tcPr>
                </a:tc>
                <a:tc>
                  <a:txBody>
                    <a:bodyPr/>
                    <a:lstStyle/>
                    <a:p>
                      <a:r>
                        <a:rPr lang="en-US" sz="1000" dirty="0" smtClean="0"/>
                        <a:t>Short paragraph</a:t>
                      </a:r>
                      <a:endParaRPr lang="en-US" sz="1000" dirty="0"/>
                    </a:p>
                  </a:txBody>
                  <a:tcPr/>
                </a:tc>
                <a:tc>
                  <a:txBody>
                    <a:bodyPr/>
                    <a:lstStyle/>
                    <a:p>
                      <a:r>
                        <a:rPr lang="en-US" sz="1000" dirty="0" smtClean="0"/>
                        <a:t>½ to </a:t>
                      </a:r>
                      <a:r>
                        <a:rPr lang="en-US" sz="1000" baseline="0" dirty="0" smtClean="0"/>
                        <a:t> 1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000" b="1" dirty="0" smtClean="0"/>
                        <a:t>6. Management</a:t>
                      </a:r>
                      <a:r>
                        <a:rPr lang="en-US" sz="1000" b="1" baseline="0" dirty="0" smtClean="0"/>
                        <a:t> Team</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30965">
                <a:tc>
                  <a:txBody>
                    <a:bodyPr/>
                    <a:lstStyle/>
                    <a:p>
                      <a:r>
                        <a:rPr lang="en-US" sz="1000" b="1" dirty="0" smtClean="0"/>
                        <a:t>7. Risks and Assumptions</a:t>
                      </a:r>
                      <a:endParaRPr lang="en-US" sz="1000" b="1" dirty="0"/>
                    </a:p>
                  </a:txBody>
                  <a:tcPr>
                    <a:solidFill>
                      <a:srgbClr val="FFFF00"/>
                    </a:solidFill>
                  </a:tcPr>
                </a:tc>
                <a:tc>
                  <a:txBody>
                    <a:bodyPr/>
                    <a:lstStyle/>
                    <a:p>
                      <a:r>
                        <a:rPr lang="en-US" sz="1000" dirty="0" smtClean="0"/>
                        <a:t>Short</a:t>
                      </a:r>
                      <a:r>
                        <a:rPr lang="en-US" sz="1000" baseline="0" dirty="0" smtClean="0"/>
                        <a:t> paragraph</a:t>
                      </a:r>
                      <a:endParaRPr lang="en-US" sz="1000" dirty="0"/>
                    </a:p>
                  </a:txBody>
                  <a:tcPr/>
                </a:tc>
                <a:tc>
                  <a:txBody>
                    <a:bodyPr/>
                    <a:lstStyle/>
                    <a:p>
                      <a:r>
                        <a:rPr lang="en-US" sz="1000" dirty="0" smtClean="0"/>
                        <a:t>½</a:t>
                      </a:r>
                      <a:r>
                        <a:rPr lang="en-US" sz="1000" baseline="0" dirty="0" smtClean="0"/>
                        <a:t> page</a:t>
                      </a:r>
                      <a:endParaRPr lang="en-US" sz="1000" dirty="0"/>
                    </a:p>
                  </a:txBody>
                  <a:tcPr>
                    <a:solidFill>
                      <a:srgbClr val="FFFF00"/>
                    </a:solidFill>
                  </a:tcPr>
                </a:tc>
                <a:tc>
                  <a:txBody>
                    <a:bodyPr/>
                    <a:lstStyle/>
                    <a:p>
                      <a:endParaRPr lang="en-US" sz="1000" dirty="0"/>
                    </a:p>
                  </a:txBody>
                  <a:tcPr/>
                </a:tc>
                <a:tc>
                  <a:txBody>
                    <a:bodyPr/>
                    <a:lstStyle/>
                    <a:p>
                      <a:endParaRPr lang="en-US" sz="10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0000"/>
                    </a:solidFill>
                  </a:tcPr>
                </a:tc>
                <a:tc>
                  <a:txBody>
                    <a:bodyPr/>
                    <a:lstStyle/>
                    <a:p>
                      <a:endParaRPr lang="en-US" sz="1400" dirty="0"/>
                    </a:p>
                  </a:txBody>
                  <a:tcPr/>
                </a:tc>
                <a:tc>
                  <a:txBody>
                    <a:bodyPr/>
                    <a:lstStyle/>
                    <a:p>
                      <a:r>
                        <a:rPr lang="en-US" sz="1000" dirty="0" smtClean="0"/>
                        <a:t>8. </a:t>
                      </a:r>
                      <a:r>
                        <a:rPr lang="en-US" sz="1000" dirty="0" err="1" smtClean="0"/>
                        <a:t>Concl</a:t>
                      </a:r>
                      <a:r>
                        <a:rPr lang="en-US" sz="1000" dirty="0" smtClean="0"/>
                        <a:t>/</a:t>
                      </a:r>
                      <a:r>
                        <a:rPr lang="en-US" sz="1000" baseline="0" dirty="0" smtClean="0"/>
                        <a:t> Rec’s</a:t>
                      </a:r>
                    </a:p>
                    <a:p>
                      <a:r>
                        <a:rPr lang="en-US" sz="1000" baseline="0" dirty="0" smtClean="0"/>
                        <a:t>8.1 Useful features </a:t>
                      </a:r>
                    </a:p>
                    <a:p>
                      <a:r>
                        <a:rPr lang="en-US" sz="1000" baseline="0" dirty="0" smtClean="0"/>
                        <a:t>8.2 Recommended action </a:t>
                      </a:r>
                      <a:endParaRPr lang="en-US" sz="1000" dirty="0"/>
                    </a:p>
                  </a:txBody>
                  <a:tcPr>
                    <a:solidFill>
                      <a:srgbClr val="FFFF00"/>
                    </a:solidFill>
                  </a:tcPr>
                </a:tc>
              </a:tr>
              <a:tr h="403339">
                <a:tc>
                  <a:txBody>
                    <a:bodyPr/>
                    <a:lstStyle/>
                    <a:p>
                      <a:r>
                        <a:rPr lang="en-US" sz="1000" b="1" dirty="0" smtClean="0"/>
                        <a:t>A. Sources</a:t>
                      </a:r>
                      <a:endParaRPr lang="en-US" sz="1000" b="1" dirty="0"/>
                    </a:p>
                  </a:txBody>
                  <a:tcPr>
                    <a:solidFill>
                      <a:srgbClr val="FFFF00"/>
                    </a:solidFill>
                  </a:tcPr>
                </a:tc>
                <a:tc>
                  <a:txBody>
                    <a:bodyPr/>
                    <a:lstStyle/>
                    <a:p>
                      <a:r>
                        <a:rPr lang="en-US" sz="1000" dirty="0" smtClean="0"/>
                        <a:t>Not Applicable</a:t>
                      </a:r>
                      <a:endParaRPr lang="en-US" sz="1000" dirty="0"/>
                    </a:p>
                  </a:txBody>
                  <a:tcPr/>
                </a:tc>
                <a:tc>
                  <a:txBody>
                    <a:bodyPr/>
                    <a:lstStyle/>
                    <a:p>
                      <a:r>
                        <a:rPr lang="en-US" sz="1000" dirty="0" smtClean="0"/>
                        <a:t>½ to 1 page</a:t>
                      </a:r>
                      <a:endParaRPr lang="en-US" sz="1000" dirty="0"/>
                    </a:p>
                  </a:txBody>
                  <a:tcPr>
                    <a:solidFill>
                      <a:srgbClr val="FFFF00"/>
                    </a:solidFill>
                  </a:tcPr>
                </a:tc>
                <a:tc>
                  <a:txBody>
                    <a:bodyPr/>
                    <a:lstStyle/>
                    <a:p>
                      <a:r>
                        <a:rPr lang="en-US" sz="1000" dirty="0" smtClean="0"/>
                        <a:t>½ to 1 page</a:t>
                      </a:r>
                      <a:endParaRPr lang="en-US" sz="1000" dirty="0"/>
                    </a:p>
                  </a:txBody>
                  <a:tcPr/>
                </a:tc>
                <a:tc>
                  <a:txBody>
                    <a:bodyPr/>
                    <a:lstStyle/>
                    <a:p>
                      <a:endParaRPr lang="en-US" sz="1000" dirty="0"/>
                    </a:p>
                  </a:txBody>
                  <a:tcPr>
                    <a:solidFill>
                      <a:srgbClr val="FFFF00"/>
                    </a:solidFill>
                  </a:tcPr>
                </a:tc>
              </a:tr>
            </a:tbl>
          </a:graphicData>
        </a:graphic>
      </p:graphicFrame>
    </p:spTree>
    <p:extLst>
      <p:ext uri="{BB962C8B-B14F-4D97-AF65-F5344CB8AC3E}">
        <p14:creationId xmlns:p14="http://schemas.microsoft.com/office/powerpoint/2010/main" val="1954240000"/>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7" y="248405"/>
            <a:ext cx="7886700" cy="886159"/>
          </a:xfrm>
        </p:spPr>
        <p:txBody>
          <a:bodyPr>
            <a:noAutofit/>
          </a:bodyPr>
          <a:lstStyle/>
          <a:p>
            <a:pPr algn="ctr"/>
            <a:r>
              <a:rPr lang="en-US" sz="3600" dirty="0" smtClean="0"/>
              <a:t>Framework for Research </a:t>
            </a:r>
            <a:br>
              <a:rPr lang="en-US" sz="3600" dirty="0" smtClean="0"/>
            </a:br>
            <a:r>
              <a:rPr lang="en-US" sz="3600" dirty="0" smtClean="0"/>
              <a:t>Option #2</a:t>
            </a:r>
            <a:endParaRPr lang="en-US" sz="3600" dirty="0"/>
          </a:p>
        </p:txBody>
      </p:sp>
      <p:sp>
        <p:nvSpPr>
          <p:cNvPr id="4" name="Trapezoid 3"/>
          <p:cNvSpPr/>
          <p:nvPr/>
        </p:nvSpPr>
        <p:spPr>
          <a:xfrm rot="10800000">
            <a:off x="2715208" y="1236515"/>
            <a:ext cx="3437940" cy="2369130"/>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rapezoid 4"/>
          <p:cNvSpPr/>
          <p:nvPr/>
        </p:nvSpPr>
        <p:spPr>
          <a:xfrm>
            <a:off x="2715202" y="4198017"/>
            <a:ext cx="3437946" cy="2376054"/>
          </a:xfrm>
          <a:prstGeom prst="trapezoid">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Rectangle 5"/>
          <p:cNvSpPr/>
          <p:nvPr/>
        </p:nvSpPr>
        <p:spPr>
          <a:xfrm>
            <a:off x="3303037" y="3605646"/>
            <a:ext cx="2245714" cy="727364"/>
          </a:xfrm>
          <a:prstGeom prst="rect">
            <a:avLst/>
          </a:prstGeom>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3490603" y="1369231"/>
            <a:ext cx="2067791" cy="369332"/>
          </a:xfrm>
          <a:prstGeom prst="rect">
            <a:avLst/>
          </a:prstGeom>
          <a:noFill/>
        </p:spPr>
        <p:txBody>
          <a:bodyPr wrap="square" rtlCol="0">
            <a:spAutoFit/>
          </a:bodyPr>
          <a:lstStyle/>
          <a:p>
            <a:pPr algn="ctr"/>
            <a:r>
              <a:rPr lang="en-US" dirty="0" smtClean="0">
                <a:solidFill>
                  <a:prstClr val="white"/>
                </a:solidFill>
              </a:rPr>
              <a:t>Area of Research</a:t>
            </a:r>
            <a:endParaRPr lang="en-US" dirty="0">
              <a:solidFill>
                <a:prstClr val="white"/>
              </a:solidFill>
            </a:endParaRPr>
          </a:p>
        </p:txBody>
      </p:sp>
      <p:sp>
        <p:nvSpPr>
          <p:cNvPr id="8" name="TextBox 7"/>
          <p:cNvSpPr txBox="1"/>
          <p:nvPr/>
        </p:nvSpPr>
        <p:spPr>
          <a:xfrm>
            <a:off x="2921542" y="1970990"/>
            <a:ext cx="3040719" cy="646331"/>
          </a:xfrm>
          <a:prstGeom prst="rect">
            <a:avLst/>
          </a:prstGeom>
          <a:noFill/>
        </p:spPr>
        <p:txBody>
          <a:bodyPr wrap="square" rtlCol="0">
            <a:spAutoFit/>
          </a:bodyPr>
          <a:lstStyle/>
          <a:p>
            <a:pPr algn="ctr"/>
            <a:r>
              <a:rPr lang="en-US" dirty="0" smtClean="0">
                <a:solidFill>
                  <a:prstClr val="white"/>
                </a:solidFill>
              </a:rPr>
              <a:t>Specific Topic </a:t>
            </a:r>
          </a:p>
          <a:p>
            <a:pPr algn="ctr"/>
            <a:r>
              <a:rPr lang="en-US" dirty="0" smtClean="0">
                <a:solidFill>
                  <a:prstClr val="white"/>
                </a:solidFill>
              </a:rPr>
              <a:t>(Describe Specific Research</a:t>
            </a:r>
            <a:endParaRPr lang="en-US" dirty="0">
              <a:solidFill>
                <a:prstClr val="white"/>
              </a:solidFill>
            </a:endParaRPr>
          </a:p>
        </p:txBody>
      </p:sp>
      <p:sp>
        <p:nvSpPr>
          <p:cNvPr id="9" name="TextBox 8"/>
          <p:cNvSpPr txBox="1"/>
          <p:nvPr/>
        </p:nvSpPr>
        <p:spPr>
          <a:xfrm>
            <a:off x="3462714" y="2837995"/>
            <a:ext cx="2067791" cy="369332"/>
          </a:xfrm>
          <a:prstGeom prst="rect">
            <a:avLst/>
          </a:prstGeom>
          <a:noFill/>
        </p:spPr>
        <p:txBody>
          <a:bodyPr wrap="square" rtlCol="0">
            <a:spAutoFit/>
          </a:bodyPr>
          <a:lstStyle/>
          <a:p>
            <a:pPr algn="ctr"/>
            <a:r>
              <a:rPr lang="en-US" dirty="0" smtClean="0">
                <a:solidFill>
                  <a:prstClr val="white"/>
                </a:solidFill>
              </a:rPr>
              <a:t>Criteria for Analysis</a:t>
            </a:r>
            <a:endParaRPr lang="en-US" dirty="0">
              <a:solidFill>
                <a:prstClr val="white"/>
              </a:solidFill>
            </a:endParaRPr>
          </a:p>
        </p:txBody>
      </p:sp>
      <p:sp>
        <p:nvSpPr>
          <p:cNvPr id="10" name="TextBox 9"/>
          <p:cNvSpPr txBox="1"/>
          <p:nvPr/>
        </p:nvSpPr>
        <p:spPr>
          <a:xfrm>
            <a:off x="3792048" y="3826226"/>
            <a:ext cx="1267691" cy="369332"/>
          </a:xfrm>
          <a:prstGeom prst="rect">
            <a:avLst/>
          </a:prstGeom>
          <a:solidFill>
            <a:schemeClr val="accent2"/>
          </a:solidFill>
        </p:spPr>
        <p:txBody>
          <a:bodyPr wrap="square" rtlCol="0">
            <a:spAutoFit/>
          </a:bodyPr>
          <a:lstStyle/>
          <a:p>
            <a:pPr algn="ctr"/>
            <a:r>
              <a:rPr lang="en-US" dirty="0" smtClean="0">
                <a:solidFill>
                  <a:prstClr val="white"/>
                </a:solidFill>
              </a:rPr>
              <a:t>ANALYSIS</a:t>
            </a:r>
            <a:endParaRPr lang="en-US" dirty="0">
              <a:solidFill>
                <a:prstClr val="white"/>
              </a:solidFill>
            </a:endParaRPr>
          </a:p>
        </p:txBody>
      </p:sp>
      <p:sp>
        <p:nvSpPr>
          <p:cNvPr id="11" name="TextBox 10"/>
          <p:cNvSpPr txBox="1"/>
          <p:nvPr/>
        </p:nvSpPr>
        <p:spPr>
          <a:xfrm>
            <a:off x="3408005" y="4596103"/>
            <a:ext cx="2067791" cy="646331"/>
          </a:xfrm>
          <a:prstGeom prst="rect">
            <a:avLst/>
          </a:prstGeom>
          <a:noFill/>
        </p:spPr>
        <p:txBody>
          <a:bodyPr wrap="square" rtlCol="0">
            <a:spAutoFit/>
          </a:bodyPr>
          <a:lstStyle/>
          <a:p>
            <a:pPr algn="ctr"/>
            <a:r>
              <a:rPr lang="en-US" dirty="0" smtClean="0">
                <a:solidFill>
                  <a:prstClr val="white"/>
                </a:solidFill>
              </a:rPr>
              <a:t>Results and Implications</a:t>
            </a:r>
            <a:endParaRPr lang="en-US" dirty="0">
              <a:solidFill>
                <a:prstClr val="white"/>
              </a:solidFill>
            </a:endParaRPr>
          </a:p>
        </p:txBody>
      </p:sp>
      <p:sp>
        <p:nvSpPr>
          <p:cNvPr id="12" name="TextBox 11"/>
          <p:cNvSpPr txBox="1"/>
          <p:nvPr/>
        </p:nvSpPr>
        <p:spPr>
          <a:xfrm>
            <a:off x="3303038" y="5850264"/>
            <a:ext cx="2255356" cy="646331"/>
          </a:xfrm>
          <a:prstGeom prst="rect">
            <a:avLst/>
          </a:prstGeom>
          <a:noFill/>
        </p:spPr>
        <p:txBody>
          <a:bodyPr wrap="square" rtlCol="0">
            <a:spAutoFit/>
          </a:bodyPr>
          <a:lstStyle/>
          <a:p>
            <a:pPr algn="ctr"/>
            <a:r>
              <a:rPr lang="en-US" dirty="0" smtClean="0">
                <a:solidFill>
                  <a:prstClr val="white"/>
                </a:solidFill>
              </a:rPr>
              <a:t>Conclusions  &amp;Recommendations</a:t>
            </a:r>
            <a:endParaRPr lang="en-US" dirty="0">
              <a:solidFill>
                <a:prstClr val="white"/>
              </a:solidFill>
            </a:endParaRPr>
          </a:p>
        </p:txBody>
      </p:sp>
      <p:sp>
        <p:nvSpPr>
          <p:cNvPr id="3" name="TextBox 2"/>
          <p:cNvSpPr txBox="1"/>
          <p:nvPr/>
        </p:nvSpPr>
        <p:spPr>
          <a:xfrm>
            <a:off x="251078" y="2953347"/>
            <a:ext cx="2670464" cy="1569660"/>
          </a:xfrm>
          <a:prstGeom prst="rect">
            <a:avLst/>
          </a:prstGeom>
          <a:noFill/>
          <a:ln>
            <a:solidFill>
              <a:schemeClr val="bg1"/>
            </a:solidFill>
          </a:ln>
        </p:spPr>
        <p:txBody>
          <a:bodyPr wrap="square" rtlCol="0">
            <a:spAutoFit/>
          </a:bodyPr>
          <a:lstStyle/>
          <a:p>
            <a:r>
              <a:rPr lang="en-US" sz="2400" dirty="0" smtClean="0">
                <a:solidFill>
                  <a:prstClr val="white"/>
                </a:solidFill>
              </a:rPr>
              <a:t>Research is a fluid.</a:t>
            </a:r>
          </a:p>
          <a:p>
            <a:r>
              <a:rPr lang="en-US" sz="2400" dirty="0" smtClean="0">
                <a:solidFill>
                  <a:prstClr val="white"/>
                </a:solidFill>
              </a:rPr>
              <a:t>It has the form of the container you choose.</a:t>
            </a:r>
            <a:endParaRPr lang="en-US" sz="2400" dirty="0">
              <a:solidFill>
                <a:prstClr val="white"/>
              </a:solidFill>
            </a:endParaRPr>
          </a:p>
        </p:txBody>
      </p:sp>
      <p:sp>
        <p:nvSpPr>
          <p:cNvPr id="13" name="Rectangle 12"/>
          <p:cNvSpPr/>
          <p:nvPr/>
        </p:nvSpPr>
        <p:spPr>
          <a:xfrm>
            <a:off x="6153155" y="1738563"/>
            <a:ext cx="2766910" cy="3693319"/>
          </a:xfrm>
          <a:prstGeom prst="rect">
            <a:avLst/>
          </a:prstGeom>
          <a:ln>
            <a:solidFill>
              <a:schemeClr val="bg1"/>
            </a:solidFill>
          </a:ln>
        </p:spPr>
        <p:txBody>
          <a:bodyPr wrap="square">
            <a:spAutoFit/>
          </a:bodyPr>
          <a:lstStyle/>
          <a:p>
            <a:r>
              <a:rPr lang="en-US" dirty="0" smtClean="0">
                <a:solidFill>
                  <a:prstClr val="white"/>
                </a:solidFill>
              </a:rPr>
              <a:t>The “container” is the Analysis Process you choose:</a:t>
            </a:r>
          </a:p>
          <a:p>
            <a:r>
              <a:rPr lang="en-US" dirty="0" smtClean="0">
                <a:solidFill>
                  <a:prstClr val="white"/>
                </a:solidFill>
              </a:rPr>
              <a:t>-Compare multiple technologies by measuring their performance in a consistent “test” process  (Comparative Analysis)</a:t>
            </a:r>
          </a:p>
          <a:p>
            <a:r>
              <a:rPr lang="en-US" dirty="0" smtClean="0">
                <a:solidFill>
                  <a:prstClr val="white"/>
                </a:solidFill>
              </a:rPr>
              <a:t>-Measure a single technology’s ability to perform a previously unachievable “test” (Feasibility Study)</a:t>
            </a:r>
            <a:endParaRPr lang="en-US" dirty="0">
              <a:solidFill>
                <a:prstClr val="white"/>
              </a:solidFill>
            </a:endParaRPr>
          </a:p>
        </p:txBody>
      </p:sp>
    </p:spTree>
    <p:extLst>
      <p:ext uri="{BB962C8B-B14F-4D97-AF65-F5344CB8AC3E}">
        <p14:creationId xmlns:p14="http://schemas.microsoft.com/office/powerpoint/2010/main" val="19244019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p:txBody>
          <a:bodyPr/>
          <a:lstStyle/>
          <a:p>
            <a:endParaRPr lang="en-US"/>
          </a:p>
        </p:txBody>
      </p:sp>
      <p:sp>
        <p:nvSpPr>
          <p:cNvPr id="6" name="TextBox 5"/>
          <p:cNvSpPr txBox="1"/>
          <p:nvPr/>
        </p:nvSpPr>
        <p:spPr>
          <a:xfrm>
            <a:off x="696190" y="671253"/>
            <a:ext cx="4675910" cy="5355312"/>
          </a:xfrm>
          <a:prstGeom prst="rect">
            <a:avLst/>
          </a:prstGeom>
          <a:noFill/>
        </p:spPr>
        <p:txBody>
          <a:bodyPr wrap="square" rtlCol="0">
            <a:spAutoFit/>
          </a:bodyPr>
          <a:lstStyle/>
          <a:p>
            <a:r>
              <a:rPr lang="en-US" dirty="0"/>
              <a:t> </a:t>
            </a:r>
            <a:r>
              <a:rPr lang="en-US" dirty="0" smtClean="0"/>
              <a:t>In Class Peer Review of the Midterm Paper</a:t>
            </a:r>
          </a:p>
          <a:p>
            <a:endParaRPr lang="en-US" dirty="0" smtClean="0"/>
          </a:p>
          <a:p>
            <a:r>
              <a:rPr lang="en-US" dirty="0" smtClean="0"/>
              <a:t>     + Final Paper </a:t>
            </a:r>
          </a:p>
          <a:p>
            <a:pPr lvl="1"/>
            <a:r>
              <a:rPr lang="en-US" dirty="0" smtClean="0"/>
              <a:t>-Topic submitted </a:t>
            </a:r>
            <a:endParaRPr lang="en-US" dirty="0"/>
          </a:p>
          <a:p>
            <a:pPr lvl="1"/>
            <a:r>
              <a:rPr lang="en-US" dirty="0" smtClean="0"/>
              <a:t>-20 sources </a:t>
            </a:r>
          </a:p>
          <a:p>
            <a:pPr lvl="1"/>
            <a:r>
              <a:rPr lang="en-US" dirty="0" smtClean="0"/>
              <a:t>-Outline /Abstract</a:t>
            </a:r>
          </a:p>
          <a:p>
            <a:pPr lvl="1"/>
            <a:endParaRPr lang="en-US" dirty="0"/>
          </a:p>
          <a:p>
            <a:pPr lvl="1"/>
            <a:endParaRPr lang="en-US" dirty="0"/>
          </a:p>
          <a:p>
            <a:r>
              <a:rPr lang="en-US" dirty="0" smtClean="0"/>
              <a:t>-Final Virtue Ethics session </a:t>
            </a:r>
            <a:endParaRPr lang="en-US" dirty="0"/>
          </a:p>
          <a:p>
            <a:r>
              <a:rPr lang="en-US" dirty="0" smtClean="0"/>
              <a:t>	-Growth to Professional Ethics</a:t>
            </a:r>
          </a:p>
          <a:p>
            <a:endParaRPr lang="en-US" dirty="0"/>
          </a:p>
          <a:p>
            <a:endParaRPr lang="en-US" dirty="0" smtClean="0"/>
          </a:p>
          <a:p>
            <a:r>
              <a:rPr lang="en-US" dirty="0"/>
              <a:t> </a:t>
            </a:r>
            <a:r>
              <a:rPr lang="en-US" dirty="0" smtClean="0"/>
              <a:t>    </a:t>
            </a:r>
          </a:p>
          <a:p>
            <a:pPr lvl="1"/>
            <a:endParaRPr lang="en-US" dirty="0" smtClean="0"/>
          </a:p>
          <a:p>
            <a:pPr marL="742950" lvl="1" indent="-285750">
              <a:buFontTx/>
              <a:buChar char="-"/>
            </a:pPr>
            <a:endParaRPr lang="en-US" dirty="0"/>
          </a:p>
          <a:p>
            <a:pPr marL="285750" indent="-285750">
              <a:buFontTx/>
              <a:buChar char="-"/>
            </a:pPr>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3264726203"/>
      </p:ext>
    </p:extLst>
  </p:cSld>
  <p:clrMapOvr>
    <a:masterClrMapping/>
  </p:clrMapOvr>
  <mc:AlternateContent xmlns:mc="http://schemas.openxmlformats.org/markup-compatibility/2006" xmlns:p14="http://schemas.microsoft.com/office/powerpoint/2010/main">
    <mc:Choice Requires="p14">
      <p:transition spd="slow" p14:dur="2000" advClick="0" advTm="6960"/>
    </mc:Choice>
    <mc:Fallback xmlns="">
      <p:transition spd="slow" advClick="0" advTm="696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1777" y="300359"/>
            <a:ext cx="7886700" cy="886159"/>
          </a:xfrm>
        </p:spPr>
        <p:txBody>
          <a:bodyPr>
            <a:noAutofit/>
          </a:bodyPr>
          <a:lstStyle/>
          <a:p>
            <a:r>
              <a:rPr lang="en-US" sz="3600" dirty="0" smtClean="0"/>
              <a:t>Final Paper: Research Sources Summary due Oct 15</a:t>
            </a:r>
            <a:endParaRPr lang="en-US" sz="3600" dirty="0"/>
          </a:p>
        </p:txBody>
      </p:sp>
      <p:sp>
        <p:nvSpPr>
          <p:cNvPr id="3" name="Content Placeholder 2"/>
          <p:cNvSpPr>
            <a:spLocks noGrp="1"/>
          </p:cNvSpPr>
          <p:nvPr>
            <p:ph idx="1"/>
          </p:nvPr>
        </p:nvSpPr>
        <p:spPr>
          <a:xfrm>
            <a:off x="628650" y="1548246"/>
            <a:ext cx="7886700" cy="4696690"/>
          </a:xfrm>
        </p:spPr>
        <p:txBody>
          <a:bodyPr>
            <a:normAutofit/>
          </a:bodyPr>
          <a:lstStyle/>
          <a:p>
            <a:r>
              <a:rPr lang="en-US" dirty="0"/>
              <a:t>Submit 20 references related to your topic. Write a paragraph about </a:t>
            </a:r>
            <a:r>
              <a:rPr lang="en-US" dirty="0" smtClean="0"/>
              <a:t>each related to the info that applies to your topic.</a:t>
            </a:r>
            <a:endParaRPr lang="en-US" dirty="0"/>
          </a:p>
          <a:p>
            <a:r>
              <a:rPr lang="en-US" dirty="0"/>
              <a:t>Remember to use IEEE format for citations </a:t>
            </a:r>
            <a:r>
              <a:rPr lang="en-US" dirty="0" smtClean="0"/>
              <a:t>to</a:t>
            </a:r>
            <a:r>
              <a:rPr lang="en-US" dirty="0"/>
              <a:t> identify each </a:t>
            </a:r>
            <a:r>
              <a:rPr lang="en-US" dirty="0" smtClean="0"/>
              <a:t>source</a:t>
            </a:r>
          </a:p>
          <a:p>
            <a:endParaRPr lang="en-US" dirty="0" smtClean="0"/>
          </a:p>
          <a:p>
            <a:r>
              <a:rPr lang="en-US" dirty="0" smtClean="0">
                <a:solidFill>
                  <a:srgbClr val="FFFF00"/>
                </a:solidFill>
              </a:rPr>
              <a:t>-Try to get at least </a:t>
            </a:r>
            <a:r>
              <a:rPr lang="en-US" dirty="0" smtClean="0"/>
              <a:t>4 different classes of sources</a:t>
            </a:r>
            <a:r>
              <a:rPr lang="en-US" dirty="0" smtClean="0">
                <a:solidFill>
                  <a:srgbClr val="FFFF00"/>
                </a:solidFill>
              </a:rPr>
              <a:t>: Books, periodicals, journals, online sources, Manufacturer product info, ….</a:t>
            </a:r>
          </a:p>
          <a:p>
            <a:r>
              <a:rPr lang="en-US" dirty="0" smtClean="0">
                <a:solidFill>
                  <a:srgbClr val="FFFF00"/>
                </a:solidFill>
              </a:rPr>
              <a:t>-Consider using </a:t>
            </a:r>
            <a:r>
              <a:rPr lang="en-US" dirty="0" smtClean="0"/>
              <a:t>figures, drawings</a:t>
            </a:r>
            <a:r>
              <a:rPr lang="en-US" dirty="0" smtClean="0">
                <a:solidFill>
                  <a:srgbClr val="FFFF00"/>
                </a:solidFill>
              </a:rPr>
              <a:t>, </a:t>
            </a:r>
            <a:r>
              <a:rPr lang="en-US" dirty="0" err="1" smtClean="0">
                <a:solidFill>
                  <a:srgbClr val="FFFF00"/>
                </a:solidFill>
              </a:rPr>
              <a:t>etc</a:t>
            </a:r>
            <a:r>
              <a:rPr lang="en-US" dirty="0" smtClean="0">
                <a:solidFill>
                  <a:srgbClr val="FFFF00"/>
                </a:solidFill>
              </a:rPr>
              <a:t> from the sources if that is useful (remember, they get cited differently than other sources)</a:t>
            </a:r>
          </a:p>
          <a:p>
            <a:r>
              <a:rPr lang="en-US" dirty="0" smtClean="0">
                <a:solidFill>
                  <a:srgbClr val="FFFF00"/>
                </a:solidFill>
              </a:rPr>
              <a:t>-Use a consistent, concise approach:</a:t>
            </a:r>
          </a:p>
          <a:p>
            <a:r>
              <a:rPr lang="en-US" dirty="0">
                <a:solidFill>
                  <a:srgbClr val="FFFF00"/>
                </a:solidFill>
              </a:rPr>
              <a:t> </a:t>
            </a:r>
            <a:r>
              <a:rPr lang="en-US" dirty="0" smtClean="0">
                <a:solidFill>
                  <a:srgbClr val="FFFF00"/>
                </a:solidFill>
              </a:rPr>
              <a:t>      a. Source in </a:t>
            </a:r>
            <a:r>
              <a:rPr lang="en-US" dirty="0" smtClean="0"/>
              <a:t>IEEE format based on author’s center</a:t>
            </a:r>
          </a:p>
          <a:p>
            <a:r>
              <a:rPr lang="en-US" dirty="0" smtClean="0">
                <a:solidFill>
                  <a:srgbClr val="FFFF00"/>
                </a:solidFill>
              </a:rPr>
              <a:t>       b. Fully constructed sentences (not bullets and not phrases)  identifying the </a:t>
            </a:r>
            <a:r>
              <a:rPr lang="en-US" dirty="0" smtClean="0"/>
              <a:t>contribution of the document</a:t>
            </a:r>
            <a:r>
              <a:rPr lang="en-US" dirty="0" smtClean="0">
                <a:solidFill>
                  <a:srgbClr val="FFFF00"/>
                </a:solidFill>
              </a:rPr>
              <a:t> to your paper based on your study of the item</a:t>
            </a:r>
          </a:p>
          <a:p>
            <a:endParaRPr lang="en-US" dirty="0"/>
          </a:p>
          <a:p>
            <a:endParaRPr lang="en-US" dirty="0"/>
          </a:p>
        </p:txBody>
      </p:sp>
    </p:spTree>
    <p:extLst>
      <p:ext uri="{BB962C8B-B14F-4D97-AF65-F5344CB8AC3E}">
        <p14:creationId xmlns:p14="http://schemas.microsoft.com/office/powerpoint/2010/main" val="112412456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Professional Ethics</a:t>
            </a:r>
            <a:endParaRPr lang="en-US" dirty="0"/>
          </a:p>
        </p:txBody>
      </p:sp>
      <p:sp>
        <p:nvSpPr>
          <p:cNvPr id="3" name="Content Placeholder 2"/>
          <p:cNvSpPr>
            <a:spLocks noGrp="1"/>
          </p:cNvSpPr>
          <p:nvPr>
            <p:ph sz="quarter" idx="12"/>
          </p:nvPr>
        </p:nvSpPr>
        <p:spPr/>
        <p:txBody>
          <a:bodyPr/>
          <a:lstStyle/>
          <a:p>
            <a:r>
              <a:rPr lang="en-US" dirty="0" smtClean="0"/>
              <a:t>Foundation in Virtue Ethics</a:t>
            </a:r>
          </a:p>
          <a:p>
            <a:r>
              <a:rPr lang="en-US" dirty="0" smtClean="0"/>
              <a:t>-Objectivity </a:t>
            </a:r>
          </a:p>
          <a:p>
            <a:r>
              <a:rPr lang="en-US" dirty="0" smtClean="0"/>
              <a:t>-Honesty</a:t>
            </a:r>
          </a:p>
          <a:p>
            <a:r>
              <a:rPr lang="en-US" dirty="0" smtClean="0"/>
              <a:t>-Caring </a:t>
            </a:r>
            <a:endParaRPr lang="en-US" dirty="0"/>
          </a:p>
        </p:txBody>
      </p:sp>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70334644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Important Notes about the Code of Ethics</a:t>
            </a:r>
            <a:endParaRPr lang="en-US" sz="3600" dirty="0"/>
          </a:p>
        </p:txBody>
      </p:sp>
      <p:sp>
        <p:nvSpPr>
          <p:cNvPr id="43011" name="Content Placeholder 2"/>
          <p:cNvSpPr>
            <a:spLocks noGrp="1"/>
          </p:cNvSpPr>
          <p:nvPr>
            <p:ph sz="quarter" idx="1"/>
          </p:nvPr>
        </p:nvSpPr>
        <p:spPr/>
        <p:txBody>
          <a:bodyPr>
            <a:normAutofit fontScale="92500" lnSpcReduction="20000"/>
          </a:bodyPr>
          <a:lstStyle/>
          <a:p>
            <a:pPr marL="457200" indent="-457200">
              <a:buFont typeface="Arial" panose="020B0604020202020204" pitchFamily="34" charset="0"/>
              <a:buChar char="•"/>
            </a:pPr>
            <a:r>
              <a:rPr lang="en-US" altLang="en-US" dirty="0" smtClean="0"/>
              <a:t>It is not a legally binding document.</a:t>
            </a:r>
          </a:p>
          <a:p>
            <a:pPr marL="457200" indent="-457200">
              <a:buFont typeface="Arial" panose="020B0604020202020204" pitchFamily="34" charset="0"/>
              <a:buChar char="•"/>
            </a:pPr>
            <a:endParaRPr lang="en-US" altLang="en-US" dirty="0" smtClean="0"/>
          </a:p>
          <a:p>
            <a:pPr marL="457200" indent="-457200">
              <a:buFont typeface="Arial" panose="020B0604020202020204" pitchFamily="34" charset="0"/>
              <a:buChar char="•"/>
            </a:pPr>
            <a:r>
              <a:rPr lang="en-US" altLang="en-US" dirty="0" smtClean="0"/>
              <a:t>It is not something that we want (or need) engineers to memorize.</a:t>
            </a:r>
          </a:p>
          <a:p>
            <a:pPr marL="457200" indent="-457200">
              <a:buFont typeface="Arial" panose="020B0604020202020204" pitchFamily="34" charset="0"/>
              <a:buChar char="•"/>
            </a:pPr>
            <a:endParaRPr lang="en-US" altLang="en-US" dirty="0" smtClean="0"/>
          </a:p>
          <a:p>
            <a:pPr marL="457200" indent="-457200">
              <a:buFont typeface="Arial" panose="020B0604020202020204" pitchFamily="34" charset="0"/>
              <a:buChar char="•"/>
            </a:pPr>
            <a:r>
              <a:rPr lang="en-US" altLang="en-US" dirty="0" smtClean="0"/>
              <a:t>It is something we want engineers to understand and be able to live by as engineers. </a:t>
            </a:r>
          </a:p>
          <a:p>
            <a:pPr marL="457200" indent="-457200">
              <a:buFont typeface="Arial" panose="020B0604020202020204" pitchFamily="34" charset="0"/>
              <a:buChar char="•"/>
            </a:pPr>
            <a:endParaRPr lang="en-US" altLang="en-US" dirty="0" smtClean="0"/>
          </a:p>
          <a:p>
            <a:pPr marL="457200" indent="-457200">
              <a:buFont typeface="Arial" panose="020B0604020202020204" pitchFamily="34" charset="0"/>
              <a:buChar char="•"/>
            </a:pPr>
            <a:r>
              <a:rPr lang="en-US" altLang="en-US" dirty="0" smtClean="0"/>
              <a:t>However, in the beginning knowing the code is a guide to understanding how to apply it.</a:t>
            </a:r>
          </a:p>
          <a:p>
            <a:endParaRPr lang="en-US" altLang="en-US" dirty="0" smtClean="0"/>
          </a:p>
          <a:p>
            <a:endParaRPr lang="en-US" altLang="en-US" dirty="0" smtClean="0"/>
          </a:p>
        </p:txBody>
      </p:sp>
    </p:spTree>
    <p:extLst>
      <p:ext uri="{BB962C8B-B14F-4D97-AF65-F5344CB8AC3E}">
        <p14:creationId xmlns:p14="http://schemas.microsoft.com/office/powerpoint/2010/main" val="23690442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3011">
                                            <p:txEl>
                                              <p:pRg st="6" end="6"/>
                                            </p:txEl>
                                          </p:spTgt>
                                        </p:tgtEl>
                                        <p:attrNameLst>
                                          <p:attrName>style.visibility</p:attrName>
                                        </p:attrNameLst>
                                      </p:cBhvr>
                                      <p:to>
                                        <p:strVal val="visible"/>
                                      </p:to>
                                    </p:set>
                                    <p:animEffect transition="in" filter="fade">
                                      <p:cBhvr>
                                        <p:cTn id="7" dur="1000"/>
                                        <p:tgtEl>
                                          <p:spTgt spid="43011">
                                            <p:txEl>
                                              <p:pRg st="6" end="6"/>
                                            </p:txEl>
                                          </p:spTgt>
                                        </p:tgtEl>
                                      </p:cBhvr>
                                    </p:animEffect>
                                    <p:anim calcmode="lin" valueType="num">
                                      <p:cBhvr>
                                        <p:cTn id="8" dur="1000" fill="hold"/>
                                        <p:tgtEl>
                                          <p:spTgt spid="43011">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43011">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3" y="284886"/>
            <a:ext cx="3272530" cy="2873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908" y="274495"/>
            <a:ext cx="5547723" cy="3714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908" y="4020513"/>
            <a:ext cx="5547723" cy="2723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64554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0"/>
            <a:ext cx="7886700" cy="886159"/>
          </a:xfrm>
        </p:spPr>
        <p:txBody>
          <a:bodyPr>
            <a:normAutofit fontScale="90000"/>
          </a:bodyPr>
          <a:lstStyle/>
          <a:p>
            <a:r>
              <a:rPr lang="en-US" sz="3600" dirty="0" smtClean="0"/>
              <a:t>Uber –Otto Case </a:t>
            </a:r>
            <a:r>
              <a:rPr lang="en-US" sz="3600" dirty="0"/>
              <a:t/>
            </a:r>
            <a:br>
              <a:rPr lang="en-US" sz="3600" dirty="0"/>
            </a:br>
            <a:r>
              <a:rPr lang="en-US" sz="1300" dirty="0">
                <a:hlinkClick r:id="rId2"/>
              </a:rPr>
              <a:t>https://</a:t>
            </a:r>
            <a:r>
              <a:rPr lang="en-US" sz="1300" dirty="0" smtClean="0">
                <a:hlinkClick r:id="rId2"/>
              </a:rPr>
              <a:t>finance.yahoo.com/news/court-filing-shows-former-waymo-161100457.html</a:t>
            </a:r>
            <a:r>
              <a:rPr lang="en-US" sz="1300" dirty="0" smtClean="0"/>
              <a:t/>
            </a:r>
            <a:br>
              <a:rPr lang="en-US" sz="1300" dirty="0" smtClean="0"/>
            </a:br>
            <a:endParaRPr lang="en-US" sz="1300" dirty="0"/>
          </a:p>
        </p:txBody>
      </p:sp>
      <p:sp>
        <p:nvSpPr>
          <p:cNvPr id="3" name="Content Placeholder 2"/>
          <p:cNvSpPr>
            <a:spLocks noGrp="1"/>
          </p:cNvSpPr>
          <p:nvPr>
            <p:ph idx="1"/>
          </p:nvPr>
        </p:nvSpPr>
        <p:spPr>
          <a:xfrm>
            <a:off x="370609" y="853066"/>
            <a:ext cx="8229600" cy="4525963"/>
          </a:xfrm>
        </p:spPr>
        <p:txBody>
          <a:bodyPr>
            <a:normAutofit/>
          </a:bodyPr>
          <a:lstStyle/>
          <a:p>
            <a:r>
              <a:rPr lang="en-US" sz="1600" dirty="0" smtClean="0"/>
              <a:t>In 2016, Uber was considering buying a self-driving truck business called Otto </a:t>
            </a:r>
          </a:p>
          <a:p>
            <a:pPr lvl="1"/>
            <a:r>
              <a:rPr lang="en-US" sz="1600" dirty="0" smtClean="0"/>
              <a:t>Otto founders were </a:t>
            </a:r>
            <a:r>
              <a:rPr lang="en-US" sz="1600" dirty="0"/>
              <a:t>Anthony </a:t>
            </a:r>
            <a:r>
              <a:rPr lang="en-US" sz="1600" dirty="0" err="1"/>
              <a:t>Levandowski</a:t>
            </a:r>
            <a:r>
              <a:rPr lang="en-US" sz="1600" dirty="0"/>
              <a:t>, </a:t>
            </a:r>
            <a:r>
              <a:rPr lang="en-US" sz="1600" dirty="0" err="1"/>
              <a:t>Lior</a:t>
            </a:r>
            <a:r>
              <a:rPr lang="en-US" sz="1600" dirty="0"/>
              <a:t> Ron and Don </a:t>
            </a:r>
            <a:r>
              <a:rPr lang="en-US" sz="1600" dirty="0" smtClean="0"/>
              <a:t>Burnette, formerly </a:t>
            </a:r>
            <a:r>
              <a:rPr lang="en-US" sz="1600" dirty="0" err="1" smtClean="0"/>
              <a:t>Waymo</a:t>
            </a:r>
            <a:r>
              <a:rPr lang="en-US" sz="1600" dirty="0" smtClean="0"/>
              <a:t>/Google employees</a:t>
            </a:r>
          </a:p>
          <a:p>
            <a:pPr lvl="1"/>
            <a:r>
              <a:rPr lang="en-US" sz="1600" dirty="0" smtClean="0"/>
              <a:t>Uber commissioned a due diligence report related to Otto before buying </a:t>
            </a:r>
          </a:p>
          <a:p>
            <a:r>
              <a:rPr lang="en-US" sz="1600" dirty="0" smtClean="0"/>
              <a:t>In August 2016, Uber closed the deal and bought Otto</a:t>
            </a:r>
          </a:p>
          <a:p>
            <a:r>
              <a:rPr lang="en-US" sz="1600" dirty="0" err="1" smtClean="0"/>
              <a:t>Waymo</a:t>
            </a:r>
            <a:r>
              <a:rPr lang="en-US" sz="1600" dirty="0" smtClean="0"/>
              <a:t> separately sued Uber for IP infringement related to LiDAR and requested access to the due diligence report </a:t>
            </a:r>
          </a:p>
          <a:p>
            <a:pPr lvl="1"/>
            <a:r>
              <a:rPr lang="en-US" sz="1600" dirty="0" err="1" smtClean="0"/>
              <a:t>Levandowski</a:t>
            </a:r>
            <a:r>
              <a:rPr lang="en-US" sz="1600" dirty="0" smtClean="0"/>
              <a:t> had 50,000 work emails from his Google employment as well as Google car photos, technical diagrams and a LiDAR patent application</a:t>
            </a:r>
          </a:p>
          <a:p>
            <a:pPr lvl="1"/>
            <a:r>
              <a:rPr lang="en-US" sz="1600" dirty="0" err="1" smtClean="0"/>
              <a:t>Levandowski</a:t>
            </a:r>
            <a:r>
              <a:rPr lang="en-US" sz="1600" dirty="0" smtClean="0"/>
              <a:t> also discovered 5 disks in his possession that had Google proprietary info during his relationship with Uber and notified the Uber CEO that “he (</a:t>
            </a:r>
            <a:r>
              <a:rPr lang="en-US" sz="1600" dirty="0" err="1" smtClean="0"/>
              <a:t>Levandowski</a:t>
            </a:r>
            <a:r>
              <a:rPr lang="en-US" sz="1600" dirty="0" smtClean="0"/>
              <a:t>) wanted them destroyed”</a:t>
            </a:r>
          </a:p>
          <a:p>
            <a:pPr lvl="1"/>
            <a:r>
              <a:rPr lang="en-US" sz="1600" dirty="0" err="1" smtClean="0"/>
              <a:t>Lior</a:t>
            </a:r>
            <a:r>
              <a:rPr lang="en-US" sz="1600" dirty="0" smtClean="0"/>
              <a:t> Ron had Google images on his phone and computer that he destroyed during the investigation</a:t>
            </a:r>
          </a:p>
          <a:p>
            <a:r>
              <a:rPr lang="en-US" sz="1600" dirty="0" smtClean="0"/>
              <a:t>In order to win their case against Uber, </a:t>
            </a:r>
            <a:r>
              <a:rPr lang="en-US" sz="1600" dirty="0" err="1" smtClean="0"/>
              <a:t>Waymo</a:t>
            </a:r>
            <a:r>
              <a:rPr lang="en-US" sz="1600" dirty="0" smtClean="0"/>
              <a:t>/Google must prove that the inputs from the Otto founders were used to develop the Uber LiDAR product(s) </a:t>
            </a:r>
          </a:p>
          <a:p>
            <a:pPr lvl="1"/>
            <a:endParaRPr lang="en-US" sz="1400" dirty="0" smtClean="0"/>
          </a:p>
          <a:p>
            <a:pPr marL="457200" lvl="1" indent="0">
              <a:buNone/>
            </a:pPr>
            <a:endParaRPr lang="en-US" dirty="0"/>
          </a:p>
        </p:txBody>
      </p:sp>
      <p:sp>
        <p:nvSpPr>
          <p:cNvPr id="6" name="TextBox 5"/>
          <p:cNvSpPr txBox="1"/>
          <p:nvPr/>
        </p:nvSpPr>
        <p:spPr>
          <a:xfrm>
            <a:off x="41564" y="5337467"/>
            <a:ext cx="9029700" cy="1477328"/>
          </a:xfrm>
          <a:prstGeom prst="rect">
            <a:avLst/>
          </a:prstGeom>
          <a:noFill/>
          <a:ln>
            <a:solidFill>
              <a:schemeClr val="bg1"/>
            </a:solidFill>
          </a:ln>
        </p:spPr>
        <p:txBody>
          <a:bodyPr wrap="square" rtlCol="0">
            <a:spAutoFit/>
          </a:bodyPr>
          <a:lstStyle/>
          <a:p>
            <a:r>
              <a:rPr lang="en-US" dirty="0" smtClean="0">
                <a:solidFill>
                  <a:schemeClr val="bg1"/>
                </a:solidFill>
              </a:rPr>
              <a:t>Given that the Uber Due Diligence report was received BEFORE Uber bought Otto, </a:t>
            </a:r>
            <a:r>
              <a:rPr lang="en-US" dirty="0" smtClean="0">
                <a:solidFill>
                  <a:srgbClr val="FFFF00"/>
                </a:solidFill>
              </a:rPr>
              <a:t>did Uber management display Virtue Ethics  in completing the acquisition?  Support your answer. </a:t>
            </a:r>
            <a:r>
              <a:rPr lang="en-US" dirty="0" smtClean="0">
                <a:solidFill>
                  <a:schemeClr val="bg1"/>
                </a:solidFill>
              </a:rPr>
              <a:t>If not, what should Uber have done before going forward to acquire Otto?  </a:t>
            </a:r>
            <a:endParaRPr lang="en-US" dirty="0">
              <a:solidFill>
                <a:schemeClr val="bg1"/>
              </a:solidFill>
            </a:endParaRPr>
          </a:p>
          <a:p>
            <a:endParaRPr lang="en-US" dirty="0" smtClean="0">
              <a:solidFill>
                <a:schemeClr val="bg1"/>
              </a:solidFill>
            </a:endParaRPr>
          </a:p>
          <a:p>
            <a:r>
              <a:rPr lang="en-US" dirty="0" smtClean="0">
                <a:solidFill>
                  <a:schemeClr val="bg1"/>
                </a:solidFill>
              </a:rPr>
              <a:t> </a:t>
            </a:r>
            <a:r>
              <a:rPr lang="en-US" dirty="0" smtClean="0">
                <a:solidFill>
                  <a:srgbClr val="FFFF00"/>
                </a:solidFill>
              </a:rPr>
              <a:t>(note: Do NOT provide ethical analysis of </a:t>
            </a:r>
            <a:r>
              <a:rPr lang="en-US" dirty="0" err="1" smtClean="0">
                <a:solidFill>
                  <a:srgbClr val="FFFF00"/>
                </a:solidFill>
              </a:rPr>
              <a:t>Levandowski</a:t>
            </a:r>
            <a:r>
              <a:rPr lang="en-US" dirty="0" smtClean="0">
                <a:solidFill>
                  <a:srgbClr val="FFFF00"/>
                </a:solidFill>
              </a:rPr>
              <a:t>, Ron and Burnette)</a:t>
            </a:r>
            <a:endParaRPr lang="en-US" dirty="0">
              <a:solidFill>
                <a:srgbClr val="FFFF00"/>
              </a:solidFill>
            </a:endParaRPr>
          </a:p>
        </p:txBody>
      </p:sp>
    </p:spTree>
    <p:extLst>
      <p:ext uri="{BB962C8B-B14F-4D97-AF65-F5344CB8AC3E}">
        <p14:creationId xmlns:p14="http://schemas.microsoft.com/office/powerpoint/2010/main" val="258437400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60185" cy="387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31685" y="647511"/>
            <a:ext cx="5512315" cy="646331"/>
          </a:xfrm>
          <a:prstGeom prst="rect">
            <a:avLst/>
          </a:prstGeom>
          <a:noFill/>
          <a:ln>
            <a:solidFill>
              <a:srgbClr val="FFFF00"/>
            </a:solidFill>
          </a:ln>
        </p:spPr>
        <p:txBody>
          <a:bodyPr wrap="square" rtlCol="0">
            <a:spAutoFit/>
          </a:bodyPr>
          <a:lstStyle/>
          <a:p>
            <a:r>
              <a:rPr lang="en-US" sz="3600" dirty="0" smtClean="0">
                <a:solidFill>
                  <a:srgbClr val="FFFF00"/>
                </a:solidFill>
              </a:rPr>
              <a:t>Feb 18, 2018: Settlement!</a:t>
            </a:r>
            <a:endParaRPr lang="en-US" sz="3600" dirty="0">
              <a:solidFill>
                <a:srgbClr val="FFFF00"/>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685" y="2358736"/>
            <a:ext cx="5512316" cy="4503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2146349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9262"/>
            <a:ext cx="7886700" cy="1325563"/>
          </a:xfrm>
        </p:spPr>
        <p:txBody>
          <a:bodyPr>
            <a:normAutofit/>
          </a:bodyPr>
          <a:lstStyle/>
          <a:p>
            <a:pPr eaLnBrk="1" fontAlgn="auto" hangingPunct="1">
              <a:spcAft>
                <a:spcPts val="0"/>
              </a:spcAft>
              <a:defRPr/>
            </a:pPr>
            <a:r>
              <a:rPr lang="en-US" sz="3200" dirty="0" smtClean="0"/>
              <a:t>Ethics Takes Practice</a:t>
            </a:r>
            <a:br>
              <a:rPr lang="en-US" sz="3200" dirty="0" smtClean="0"/>
            </a:br>
            <a:r>
              <a:rPr lang="en-US" sz="3200" dirty="0" smtClean="0"/>
              <a:t>Knowledge vs. Behavior</a:t>
            </a:r>
            <a:endParaRPr lang="en-US" sz="3200" dirty="0"/>
          </a:p>
        </p:txBody>
      </p:sp>
      <p:sp>
        <p:nvSpPr>
          <p:cNvPr id="47107" name="Content Placeholder 2"/>
          <p:cNvSpPr>
            <a:spLocks noGrp="1"/>
          </p:cNvSpPr>
          <p:nvPr>
            <p:ph sz="quarter" idx="1"/>
          </p:nvPr>
        </p:nvSpPr>
        <p:spPr>
          <a:xfrm>
            <a:off x="457200" y="1600200"/>
            <a:ext cx="7467600" cy="4873625"/>
          </a:xfrm>
        </p:spPr>
        <p:txBody>
          <a:bodyPr>
            <a:normAutofit/>
          </a:bodyPr>
          <a:lstStyle/>
          <a:p>
            <a:pPr marL="457200" indent="-457200" eaLnBrk="1" hangingPunct="1">
              <a:buFont typeface="Arial" panose="020B0604020202020204" pitchFamily="34" charset="0"/>
              <a:buChar char="•"/>
            </a:pPr>
            <a:r>
              <a:rPr lang="en-US" altLang="en-US" dirty="0" smtClean="0"/>
              <a:t>Unlike robots, no one can just program you to be an ethical engineer that follows the codes.</a:t>
            </a:r>
          </a:p>
          <a:p>
            <a:pPr marL="457200" indent="-457200" eaLnBrk="1" hangingPunct="1">
              <a:buFont typeface="Arial" panose="020B0604020202020204" pitchFamily="34" charset="0"/>
              <a:buChar char="•"/>
            </a:pPr>
            <a:endParaRPr lang="en-US" altLang="en-US" dirty="0" smtClean="0"/>
          </a:p>
          <a:p>
            <a:pPr marL="457200" indent="-457200" eaLnBrk="1" hangingPunct="1">
              <a:buFont typeface="Arial" panose="020B0604020202020204" pitchFamily="34" charset="0"/>
              <a:buChar char="•"/>
            </a:pPr>
            <a:r>
              <a:rPr lang="en-US" altLang="en-US" dirty="0" smtClean="0"/>
              <a:t>It is possible to know the codes of ethics for engineering (or being a student), yet fail to follow them.</a:t>
            </a:r>
          </a:p>
          <a:p>
            <a:pPr marL="457200" indent="-457200" eaLnBrk="1" hangingPunct="1">
              <a:buFont typeface="Arial" panose="020B0604020202020204" pitchFamily="34" charset="0"/>
              <a:buChar char="•"/>
            </a:pPr>
            <a:endParaRPr lang="en-US" altLang="en-US" dirty="0" smtClean="0"/>
          </a:p>
          <a:p>
            <a:pPr marL="457200" indent="-457200" eaLnBrk="1" hangingPunct="1">
              <a:buFont typeface="Arial" panose="020B0604020202020204" pitchFamily="34" charset="0"/>
              <a:buChar char="•"/>
            </a:pPr>
            <a:r>
              <a:rPr lang="en-US" altLang="en-US" dirty="0" smtClean="0">
                <a:solidFill>
                  <a:srgbClr val="FFFF00"/>
                </a:solidFill>
              </a:rPr>
              <a:t>Ethical behavior is about practice and virtue. It is about going beyond the codes, and practicing behavior that leads to an ethical life.</a:t>
            </a:r>
          </a:p>
          <a:p>
            <a:pPr eaLnBrk="1" hangingPunct="1"/>
            <a:endParaRPr lang="en-US" altLang="en-US" dirty="0" smtClean="0"/>
          </a:p>
          <a:p>
            <a:pPr eaLnBrk="1" hangingPunct="1">
              <a:buFont typeface="Wingdings" pitchFamily="2" charset="2"/>
              <a:buNone/>
            </a:pPr>
            <a:endParaRPr lang="en-US" altLang="en-US" dirty="0" smtClean="0"/>
          </a:p>
          <a:p>
            <a:pPr eaLnBrk="1" hangingPunct="1"/>
            <a:endParaRPr lang="en-US" altLang="en-US" dirty="0" smtClean="0"/>
          </a:p>
          <a:p>
            <a:pPr eaLnBrk="1" hangingPunct="1">
              <a:buFont typeface="Wingdings" pitchFamily="2" charset="2"/>
              <a:buNone/>
            </a:pPr>
            <a:endParaRPr lang="en-US" altLang="en-US" dirty="0" smtClean="0"/>
          </a:p>
        </p:txBody>
      </p:sp>
    </p:spTree>
    <p:extLst>
      <p:ext uri="{BB962C8B-B14F-4D97-AF65-F5344CB8AC3E}">
        <p14:creationId xmlns:p14="http://schemas.microsoft.com/office/powerpoint/2010/main" val="287278173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7107">
                                            <p:txEl>
                                              <p:pRg st="4" end="4"/>
                                            </p:txEl>
                                          </p:spTgt>
                                        </p:tgtEl>
                                        <p:attrNameLst>
                                          <p:attrName>style.visibility</p:attrName>
                                        </p:attrNameLst>
                                      </p:cBhvr>
                                      <p:to>
                                        <p:strVal val="visible"/>
                                      </p:to>
                                    </p:set>
                                    <p:animEffect transition="in" filter="fade">
                                      <p:cBhvr>
                                        <p:cTn id="7" dur="1000"/>
                                        <p:tgtEl>
                                          <p:spTgt spid="47107">
                                            <p:txEl>
                                              <p:pRg st="4" end="4"/>
                                            </p:txEl>
                                          </p:spTgt>
                                        </p:tgtEl>
                                      </p:cBhvr>
                                    </p:animEffect>
                                    <p:anim calcmode="lin" valueType="num">
                                      <p:cBhvr>
                                        <p:cTn id="8" dur="1000" fill="hold"/>
                                        <p:tgtEl>
                                          <p:spTgt spid="47107">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4710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t>Law vs. Morality: </a:t>
            </a:r>
            <a:br>
              <a:rPr lang="en-US" dirty="0" smtClean="0"/>
            </a:br>
            <a:r>
              <a:rPr lang="en-US" dirty="0" smtClean="0"/>
              <a:t>Don’t Confuse the Two</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3969906892"/>
              </p:ext>
            </p:extLst>
          </p:nvPr>
        </p:nvGraphicFramePr>
        <p:xfrm>
          <a:off x="865836" y="3277118"/>
          <a:ext cx="7467600" cy="2378076"/>
        </p:xfrm>
        <a:graphic>
          <a:graphicData uri="http://schemas.openxmlformats.org/drawingml/2006/table">
            <a:tbl>
              <a:tblPr firstRow="1" bandRow="1">
                <a:tableStyleId>{5C22544A-7EE6-4342-B048-85BDC9FD1C3A}</a:tableStyleId>
              </a:tblPr>
              <a:tblGrid>
                <a:gridCol w="3730524"/>
                <a:gridCol w="3737076"/>
              </a:tblGrid>
              <a:tr h="1189038">
                <a:tc>
                  <a:txBody>
                    <a:bodyPr/>
                    <a:lstStyle/>
                    <a:p>
                      <a:pPr algn="ctr"/>
                      <a:r>
                        <a:rPr lang="en-US" sz="2400" b="1" dirty="0" smtClean="0"/>
                        <a:t>Legal</a:t>
                      </a:r>
                    </a:p>
                    <a:p>
                      <a:pPr algn="ctr"/>
                      <a:r>
                        <a:rPr lang="en-US" sz="2400" b="1" dirty="0" smtClean="0"/>
                        <a:t>&amp;</a:t>
                      </a:r>
                    </a:p>
                    <a:p>
                      <a:pPr algn="ctr"/>
                      <a:r>
                        <a:rPr lang="en-US" sz="2400" b="1" dirty="0" smtClean="0"/>
                        <a:t>Moral</a:t>
                      </a:r>
                      <a:endParaRPr lang="en-US" sz="2400" b="1" dirty="0"/>
                    </a:p>
                  </a:txBody>
                  <a:tcPr marT="45732" marB="45732"/>
                </a:tc>
                <a:tc>
                  <a:txBody>
                    <a:bodyPr/>
                    <a:lstStyle/>
                    <a:p>
                      <a:pPr algn="ctr"/>
                      <a:r>
                        <a:rPr lang="en-US" sz="2400" dirty="0" smtClean="0"/>
                        <a:t>Legal</a:t>
                      </a:r>
                    </a:p>
                    <a:p>
                      <a:pPr algn="ctr"/>
                      <a:r>
                        <a:rPr lang="en-US" sz="2400" dirty="0" smtClean="0"/>
                        <a:t>&amp;</a:t>
                      </a:r>
                    </a:p>
                    <a:p>
                      <a:pPr algn="ctr"/>
                      <a:r>
                        <a:rPr lang="en-US" sz="2400" dirty="0" smtClean="0"/>
                        <a:t>Immoral</a:t>
                      </a:r>
                      <a:endParaRPr lang="en-US" sz="2400" dirty="0"/>
                    </a:p>
                  </a:txBody>
                  <a:tcPr marT="45732" marB="45732"/>
                </a:tc>
              </a:tr>
              <a:tr h="1189038">
                <a:tc>
                  <a:txBody>
                    <a:bodyPr/>
                    <a:lstStyle/>
                    <a:p>
                      <a:pPr algn="ctr"/>
                      <a:r>
                        <a:rPr lang="en-US" sz="2400" dirty="0" smtClean="0"/>
                        <a:t>Illegal</a:t>
                      </a:r>
                    </a:p>
                    <a:p>
                      <a:pPr algn="ctr"/>
                      <a:r>
                        <a:rPr lang="en-US" sz="2400" dirty="0" smtClean="0"/>
                        <a:t>&amp;</a:t>
                      </a:r>
                    </a:p>
                    <a:p>
                      <a:pPr algn="ctr"/>
                      <a:r>
                        <a:rPr lang="en-US" sz="2400" dirty="0" smtClean="0"/>
                        <a:t>Moral</a:t>
                      </a:r>
                      <a:endParaRPr lang="en-US" sz="2400" dirty="0"/>
                    </a:p>
                  </a:txBody>
                  <a:tcPr marT="45732" marB="45732"/>
                </a:tc>
                <a:tc>
                  <a:txBody>
                    <a:bodyPr/>
                    <a:lstStyle/>
                    <a:p>
                      <a:pPr algn="ctr"/>
                      <a:r>
                        <a:rPr lang="en-US" sz="2400" dirty="0" smtClean="0"/>
                        <a:t>Illegal</a:t>
                      </a:r>
                    </a:p>
                    <a:p>
                      <a:pPr algn="ctr"/>
                      <a:r>
                        <a:rPr lang="en-US" sz="2400" dirty="0" smtClean="0"/>
                        <a:t>&amp;</a:t>
                      </a:r>
                    </a:p>
                    <a:p>
                      <a:pPr algn="ctr"/>
                      <a:r>
                        <a:rPr lang="en-US" sz="2400" dirty="0" smtClean="0"/>
                        <a:t>Immoral</a:t>
                      </a:r>
                      <a:endParaRPr lang="en-US" sz="2400" dirty="0"/>
                    </a:p>
                  </a:txBody>
                  <a:tcPr marT="45732" marB="45732"/>
                </a:tc>
              </a:tr>
            </a:tbl>
          </a:graphicData>
        </a:graphic>
      </p:graphicFrame>
    </p:spTree>
    <p:extLst>
      <p:ext uri="{BB962C8B-B14F-4D97-AF65-F5344CB8AC3E}">
        <p14:creationId xmlns:p14="http://schemas.microsoft.com/office/powerpoint/2010/main" val="40647338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t>Examples of the Categories</a:t>
            </a:r>
            <a:endParaRPr lang="en-US" dirty="0"/>
          </a:p>
        </p:txBody>
      </p:sp>
      <p:graphicFrame>
        <p:nvGraphicFramePr>
          <p:cNvPr id="4" name="Content Placeholder 3"/>
          <p:cNvGraphicFramePr>
            <a:graphicFrameLocks noGrp="1"/>
          </p:cNvGraphicFramePr>
          <p:nvPr>
            <p:ph sz="quarter" idx="1"/>
            <p:extLst>
              <p:ext uri="{D42A27DB-BD31-4B8C-83A1-F6EECF244321}">
                <p14:modId xmlns:p14="http://schemas.microsoft.com/office/powerpoint/2010/main" val="139268001"/>
              </p:ext>
            </p:extLst>
          </p:nvPr>
        </p:nvGraphicFramePr>
        <p:xfrm>
          <a:off x="1284125" y="2737790"/>
          <a:ext cx="6369050" cy="3760875"/>
        </p:xfrm>
        <a:graphic>
          <a:graphicData uri="http://schemas.openxmlformats.org/drawingml/2006/table">
            <a:tbl>
              <a:tblPr firstRow="1" bandRow="1">
                <a:tableStyleId>{22838BEF-8BB2-4498-84A7-C5851F593DF1}</a:tableStyleId>
              </a:tblPr>
              <a:tblGrid>
                <a:gridCol w="2629302"/>
                <a:gridCol w="3739748"/>
              </a:tblGrid>
              <a:tr h="822921">
                <a:tc>
                  <a:txBody>
                    <a:bodyPr/>
                    <a:lstStyle/>
                    <a:p>
                      <a:r>
                        <a:rPr lang="en-US" sz="2400" b="0" dirty="0" smtClean="0"/>
                        <a:t>Legal &amp; Moral</a:t>
                      </a:r>
                      <a:endParaRPr lang="en-US" sz="2400" b="0" dirty="0"/>
                    </a:p>
                  </a:txBody>
                  <a:tcPr marL="91443" marR="91443" marT="45713" marB="45713"/>
                </a:tc>
                <a:tc>
                  <a:txBody>
                    <a:bodyPr/>
                    <a:lstStyle/>
                    <a:p>
                      <a:r>
                        <a:rPr lang="en-US" sz="2400" b="0" dirty="0" smtClean="0"/>
                        <a:t>Designing a system to be safe</a:t>
                      </a:r>
                      <a:r>
                        <a:rPr lang="en-US" sz="2400" b="0" baseline="0" dirty="0" smtClean="0"/>
                        <a:t> for appropriate users</a:t>
                      </a:r>
                      <a:endParaRPr lang="en-US" sz="2400" b="0" dirty="0"/>
                    </a:p>
                  </a:txBody>
                  <a:tcPr marL="91443" marR="91443" marT="45713" marB="45713"/>
                </a:tc>
              </a:tr>
              <a:tr h="822921">
                <a:tc>
                  <a:txBody>
                    <a:bodyPr/>
                    <a:lstStyle/>
                    <a:p>
                      <a:r>
                        <a:rPr lang="en-US" sz="2400" dirty="0" smtClean="0"/>
                        <a:t>Legal &amp; Immoral</a:t>
                      </a:r>
                      <a:endParaRPr lang="en-US" sz="2400" dirty="0"/>
                    </a:p>
                  </a:txBody>
                  <a:tcPr marL="91443" marR="91443" marT="45713" marB="45713"/>
                </a:tc>
                <a:tc>
                  <a:txBody>
                    <a:bodyPr/>
                    <a:lstStyle/>
                    <a:p>
                      <a:r>
                        <a:rPr lang="en-US" sz="2400" dirty="0" smtClean="0"/>
                        <a:t>Owning a slave pre-civil war in the US</a:t>
                      </a:r>
                      <a:endParaRPr lang="en-US" sz="2400" dirty="0"/>
                    </a:p>
                  </a:txBody>
                  <a:tcPr marL="91443" marR="91443" marT="45713" marB="45713"/>
                </a:tc>
              </a:tr>
              <a:tr h="1188668">
                <a:tc>
                  <a:txBody>
                    <a:bodyPr/>
                    <a:lstStyle/>
                    <a:p>
                      <a:r>
                        <a:rPr lang="en-US" sz="2400" dirty="0" smtClean="0"/>
                        <a:t>Illegal</a:t>
                      </a:r>
                      <a:r>
                        <a:rPr lang="en-US" sz="2400" baseline="0" dirty="0" smtClean="0"/>
                        <a:t> &amp; Moral</a:t>
                      </a:r>
                      <a:endParaRPr lang="en-US" sz="2400" dirty="0"/>
                    </a:p>
                  </a:txBody>
                  <a:tcPr marL="91443" marR="91443" marT="45713" marB="45713"/>
                </a:tc>
                <a:tc>
                  <a:txBody>
                    <a:bodyPr/>
                    <a:lstStyle/>
                    <a:p>
                      <a:r>
                        <a:rPr lang="en-US" sz="2400" dirty="0" smtClean="0"/>
                        <a:t>Parking</a:t>
                      </a:r>
                      <a:r>
                        <a:rPr lang="en-US" sz="2400" baseline="0" dirty="0" smtClean="0"/>
                        <a:t> in a no parking zone, to come to the aid of an injured person</a:t>
                      </a:r>
                      <a:endParaRPr lang="en-US" sz="2400" dirty="0"/>
                    </a:p>
                  </a:txBody>
                  <a:tcPr marL="91443" marR="91443" marT="45713" marB="45713"/>
                </a:tc>
              </a:tr>
              <a:tr h="926277">
                <a:tc>
                  <a:txBody>
                    <a:bodyPr/>
                    <a:lstStyle/>
                    <a:p>
                      <a:r>
                        <a:rPr lang="en-US" sz="2400" dirty="0" smtClean="0"/>
                        <a:t>Illegal &amp; Immoral</a:t>
                      </a:r>
                      <a:endParaRPr lang="en-US" sz="2400" dirty="0"/>
                    </a:p>
                  </a:txBody>
                  <a:tcPr marL="91443" marR="91443" marT="45713" marB="45713"/>
                </a:tc>
                <a:tc>
                  <a:txBody>
                    <a:bodyPr/>
                    <a:lstStyle/>
                    <a:p>
                      <a:r>
                        <a:rPr lang="en-US" sz="2400" dirty="0" smtClean="0"/>
                        <a:t>Killing an</a:t>
                      </a:r>
                      <a:r>
                        <a:rPr lang="en-US" sz="2400" baseline="0" dirty="0" smtClean="0"/>
                        <a:t> innocent person</a:t>
                      </a:r>
                      <a:endParaRPr lang="en-US" sz="2400" dirty="0"/>
                    </a:p>
                  </a:txBody>
                  <a:tcPr marL="91443" marR="91443" marT="45713" marB="45713"/>
                </a:tc>
              </a:tr>
            </a:tbl>
          </a:graphicData>
        </a:graphic>
      </p:graphicFrame>
    </p:spTree>
    <p:extLst>
      <p:ext uri="{BB962C8B-B14F-4D97-AF65-F5344CB8AC3E}">
        <p14:creationId xmlns:p14="http://schemas.microsoft.com/office/powerpoint/2010/main" val="227596068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9823" y="508177"/>
            <a:ext cx="7886700" cy="886159"/>
          </a:xfrm>
        </p:spPr>
        <p:txBody>
          <a:bodyPr>
            <a:normAutofit fontScale="90000"/>
          </a:bodyPr>
          <a:lstStyle/>
          <a:p>
            <a:r>
              <a:rPr lang="en-US" dirty="0" smtClean="0"/>
              <a:t>In Class Team Presentation:  Team and Individual Ethics </a:t>
            </a:r>
            <a:endParaRPr lang="en-US" dirty="0"/>
          </a:p>
        </p:txBody>
      </p:sp>
      <p:sp>
        <p:nvSpPr>
          <p:cNvPr id="5" name="Content Placeholder 4"/>
          <p:cNvSpPr>
            <a:spLocks noGrp="1"/>
          </p:cNvSpPr>
          <p:nvPr>
            <p:ph idx="1"/>
          </p:nvPr>
        </p:nvSpPr>
        <p:spPr>
          <a:xfrm>
            <a:off x="446809" y="1943099"/>
            <a:ext cx="8229600" cy="3034145"/>
          </a:xfrm>
        </p:spPr>
        <p:txBody>
          <a:bodyPr>
            <a:normAutofit fontScale="47500" lnSpcReduction="20000"/>
          </a:bodyPr>
          <a:lstStyle/>
          <a:p>
            <a:r>
              <a:rPr lang="en-US" sz="4400" dirty="0"/>
              <a:t>You are running a critical project. Your Engineers work 12 hour days (and, as "exempt" employees, do not receive overtime pay). </a:t>
            </a:r>
            <a:endParaRPr lang="en-US" sz="4400" dirty="0" smtClean="0"/>
          </a:p>
          <a:p>
            <a:endParaRPr lang="en-US" sz="4400" dirty="0" smtClean="0"/>
          </a:p>
          <a:p>
            <a:r>
              <a:rPr lang="en-US" sz="4400" dirty="0" smtClean="0"/>
              <a:t>You </a:t>
            </a:r>
            <a:r>
              <a:rPr lang="en-US" sz="4400" dirty="0"/>
              <a:t>totally abuse the Petty Cash system to furnish delicious German sandwiches and a can of beer in the evenings, some cash for baby sitters, and other small emoluments to help </a:t>
            </a:r>
            <a:r>
              <a:rPr lang="en-US" sz="4400" dirty="0" smtClean="0"/>
              <a:t>them.</a:t>
            </a:r>
          </a:p>
          <a:p>
            <a:r>
              <a:rPr lang="en-US" sz="4400" dirty="0" smtClean="0"/>
              <a:t>You </a:t>
            </a:r>
            <a:r>
              <a:rPr lang="en-US" sz="4400" dirty="0"/>
              <a:t>are legally stealing from the company to cover the costs. </a:t>
            </a:r>
            <a:r>
              <a:rPr lang="en-US" sz="4400" dirty="0">
                <a:solidFill>
                  <a:srgbClr val="FFFF00"/>
                </a:solidFill>
              </a:rPr>
              <a:t>Are you a </a:t>
            </a:r>
            <a:r>
              <a:rPr lang="en-US" sz="4400" dirty="0" smtClean="0">
                <a:solidFill>
                  <a:srgbClr val="FFFF00"/>
                </a:solidFill>
              </a:rPr>
              <a:t>criminal or are you virtuous (objective, honest, and caring, while practicing </a:t>
            </a:r>
            <a:r>
              <a:rPr lang="en-US" sz="4400" dirty="0" err="1" smtClean="0">
                <a:solidFill>
                  <a:srgbClr val="FFFF00"/>
                </a:solidFill>
              </a:rPr>
              <a:t>phronesis</a:t>
            </a:r>
            <a:r>
              <a:rPr lang="en-US" sz="4400" dirty="0" smtClean="0">
                <a:solidFill>
                  <a:srgbClr val="FFFF00"/>
                </a:solidFill>
              </a:rPr>
              <a:t>)</a:t>
            </a:r>
            <a:r>
              <a:rPr lang="en-US" sz="4400" dirty="0" smtClean="0"/>
              <a:t> ? </a:t>
            </a:r>
          </a:p>
        </p:txBody>
      </p:sp>
      <p:sp>
        <p:nvSpPr>
          <p:cNvPr id="2" name="TextBox 1"/>
          <p:cNvSpPr txBox="1"/>
          <p:nvPr/>
        </p:nvSpPr>
        <p:spPr>
          <a:xfrm>
            <a:off x="1676400" y="4691593"/>
            <a:ext cx="5562600" cy="1477328"/>
          </a:xfrm>
          <a:prstGeom prst="rect">
            <a:avLst/>
          </a:prstGeom>
          <a:noFill/>
          <a:ln>
            <a:solidFill>
              <a:schemeClr val="bg1"/>
            </a:solidFill>
          </a:ln>
        </p:spPr>
        <p:txBody>
          <a:bodyPr wrap="square" rtlCol="0">
            <a:spAutoFit/>
          </a:bodyPr>
          <a:lstStyle/>
          <a:p>
            <a:pPr marL="342900" indent="-342900">
              <a:buAutoNum type="arabicPeriod"/>
            </a:pPr>
            <a:r>
              <a:rPr lang="en-US" dirty="0" smtClean="0">
                <a:solidFill>
                  <a:schemeClr val="bg1"/>
                </a:solidFill>
              </a:rPr>
              <a:t>Form the team and designate the spokesperson</a:t>
            </a:r>
          </a:p>
          <a:p>
            <a:pPr marL="342900" indent="-342900">
              <a:buAutoNum type="arabicPeriod"/>
            </a:pPr>
            <a:r>
              <a:rPr lang="en-US" dirty="0" smtClean="0">
                <a:solidFill>
                  <a:schemeClr val="bg1"/>
                </a:solidFill>
              </a:rPr>
              <a:t>Follow the process of Ethical Analysis</a:t>
            </a:r>
          </a:p>
          <a:p>
            <a:pPr marL="342900" indent="-342900">
              <a:buAutoNum type="arabicPeriod"/>
            </a:pPr>
            <a:r>
              <a:rPr lang="en-US" dirty="0" smtClean="0">
                <a:solidFill>
                  <a:schemeClr val="bg1"/>
                </a:solidFill>
              </a:rPr>
              <a:t>Apply tenets of Virtue Ethics</a:t>
            </a:r>
          </a:p>
          <a:p>
            <a:pPr marL="342900" indent="-342900">
              <a:buAutoNum type="arabicPeriod"/>
            </a:pPr>
            <a:r>
              <a:rPr lang="en-US" dirty="0" smtClean="0">
                <a:solidFill>
                  <a:schemeClr val="bg1"/>
                </a:solidFill>
              </a:rPr>
              <a:t>Present your results to the class </a:t>
            </a:r>
            <a:r>
              <a:rPr lang="en-US" dirty="0" smtClean="0">
                <a:solidFill>
                  <a:srgbClr val="FFFF00"/>
                </a:solidFill>
              </a:rPr>
              <a:t>concisely and well supported</a:t>
            </a:r>
          </a:p>
        </p:txBody>
      </p:sp>
    </p:spTree>
    <p:extLst>
      <p:ext uri="{BB962C8B-B14F-4D97-AF65-F5344CB8AC3E}">
        <p14:creationId xmlns:p14="http://schemas.microsoft.com/office/powerpoint/2010/main" val="252254557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Warning</a:t>
            </a:r>
            <a:endParaRPr lang="en-US" dirty="0"/>
          </a:p>
        </p:txBody>
      </p:sp>
      <p:sp>
        <p:nvSpPr>
          <p:cNvPr id="3" name="Content Placeholder 2"/>
          <p:cNvSpPr>
            <a:spLocks noGrp="1"/>
          </p:cNvSpPr>
          <p:nvPr>
            <p:ph idx="1"/>
          </p:nvPr>
        </p:nvSpPr>
        <p:spPr>
          <a:xfrm>
            <a:off x="570898" y="2252884"/>
            <a:ext cx="7886700" cy="2793963"/>
          </a:xfrm>
        </p:spPr>
        <p:txBody>
          <a:bodyPr>
            <a:normAutofit lnSpcReduction="10000"/>
          </a:bodyPr>
          <a:lstStyle/>
          <a:p>
            <a:r>
              <a:rPr lang="en-US" dirty="0" smtClean="0"/>
              <a:t>-In Class writing exercise within next two weeks : On or before Oct 17, 2019</a:t>
            </a:r>
          </a:p>
          <a:p>
            <a:endParaRPr lang="en-US" dirty="0"/>
          </a:p>
          <a:p>
            <a:r>
              <a:rPr lang="en-US" dirty="0" smtClean="0"/>
              <a:t>-May be at BEGINNING of class with 30 min allowed INCLUDING Instructions (which begin promptly at 4:30pm or 7:30pm)</a:t>
            </a:r>
          </a:p>
          <a:p>
            <a:endParaRPr lang="en-US" dirty="0"/>
          </a:p>
          <a:p>
            <a:r>
              <a:rPr lang="en-US" dirty="0" smtClean="0"/>
              <a:t>-</a:t>
            </a:r>
            <a:r>
              <a:rPr lang="en-US" dirty="0" smtClean="0">
                <a:solidFill>
                  <a:srgbClr val="FFFF00"/>
                </a:solidFill>
              </a:rPr>
              <a:t>Attend your own section unless granted permission at least 24 hours in advance</a:t>
            </a:r>
          </a:p>
          <a:p>
            <a:endParaRPr lang="en-US" dirty="0"/>
          </a:p>
          <a:p>
            <a:endParaRPr lang="en-US" dirty="0" smtClean="0"/>
          </a:p>
        </p:txBody>
      </p:sp>
    </p:spTree>
    <p:extLst>
      <p:ext uri="{BB962C8B-B14F-4D97-AF65-F5344CB8AC3E}">
        <p14:creationId xmlns:p14="http://schemas.microsoft.com/office/powerpoint/2010/main" val="94243906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09873881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38633" y="1355096"/>
            <a:ext cx="5258452" cy="1200329"/>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US" sz="3600" dirty="0">
                <a:solidFill>
                  <a:prstClr val="black"/>
                </a:solidFill>
              </a:rPr>
              <a:t>Part 2: Practicing </a:t>
            </a:r>
            <a:r>
              <a:rPr lang="en-US" sz="3600" dirty="0" smtClean="0">
                <a:solidFill>
                  <a:prstClr val="black"/>
                </a:solidFill>
              </a:rPr>
              <a:t>Ethics </a:t>
            </a:r>
            <a:r>
              <a:rPr lang="en-US" sz="3600" dirty="0">
                <a:solidFill>
                  <a:prstClr val="black"/>
                </a:solidFill>
              </a:rPr>
              <a:t>as an </a:t>
            </a:r>
            <a:r>
              <a:rPr lang="en-US" sz="3600" dirty="0" smtClean="0">
                <a:solidFill>
                  <a:prstClr val="black"/>
                </a:solidFill>
              </a:rPr>
              <a:t>Engineering </a:t>
            </a:r>
            <a:r>
              <a:rPr lang="en-US" sz="3600" dirty="0">
                <a:solidFill>
                  <a:prstClr val="black"/>
                </a:solidFill>
              </a:rPr>
              <a:t>S</a:t>
            </a:r>
            <a:r>
              <a:rPr lang="en-US" sz="3600" dirty="0" smtClean="0">
                <a:solidFill>
                  <a:prstClr val="black"/>
                </a:solidFill>
              </a:rPr>
              <a:t>tudent</a:t>
            </a:r>
            <a:endParaRPr lang="en-US" sz="3600" dirty="0">
              <a:solidFill>
                <a:prstClr val="black"/>
              </a:solidFill>
            </a:endParaRPr>
          </a:p>
        </p:txBody>
      </p:sp>
    </p:spTree>
    <p:extLst>
      <p:ext uri="{BB962C8B-B14F-4D97-AF65-F5344CB8AC3E}">
        <p14:creationId xmlns:p14="http://schemas.microsoft.com/office/powerpoint/2010/main" val="35932500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6"/>
            <a:ext cx="8551718" cy="1325563"/>
          </a:xfrm>
        </p:spPr>
        <p:txBody>
          <a:bodyPr>
            <a:normAutofit/>
          </a:bodyPr>
          <a:lstStyle/>
          <a:p>
            <a:pPr>
              <a:defRPr/>
            </a:pPr>
            <a:r>
              <a:rPr lang="en-US" sz="3600" dirty="0" smtClean="0"/>
              <a:t>SJSU Students Have a Code of Ethics </a:t>
            </a:r>
            <a:endParaRPr lang="en-US" sz="3600" dirty="0"/>
          </a:p>
        </p:txBody>
      </p:sp>
      <p:sp>
        <p:nvSpPr>
          <p:cNvPr id="3" name="Content Placeholder 2"/>
          <p:cNvSpPr>
            <a:spLocks noGrp="1"/>
          </p:cNvSpPr>
          <p:nvPr>
            <p:ph sz="quarter" idx="1"/>
          </p:nvPr>
        </p:nvSpPr>
        <p:spPr>
          <a:xfrm>
            <a:off x="457200" y="1600200"/>
            <a:ext cx="8047038" cy="4873625"/>
          </a:xfrm>
        </p:spPr>
        <p:txBody>
          <a:bodyPr>
            <a:normAutofit/>
          </a:bodyPr>
          <a:lstStyle/>
          <a:p>
            <a:pPr>
              <a:defRPr/>
            </a:pPr>
            <a:r>
              <a:rPr lang="en-US" dirty="0" smtClean="0">
                <a:solidFill>
                  <a:srgbClr val="FF0000"/>
                </a:solidFill>
              </a:rPr>
              <a:t>Senate Policy S07-2 </a:t>
            </a:r>
            <a:r>
              <a:rPr lang="en-US" sz="2000" dirty="0" smtClean="0"/>
              <a:t>(http://www.sjsu.edu/senate/S07-2.htm)</a:t>
            </a:r>
          </a:p>
          <a:p>
            <a:pPr>
              <a:defRPr/>
            </a:pPr>
            <a:endParaRPr lang="en-US" sz="2000" dirty="0" smtClean="0"/>
          </a:p>
          <a:p>
            <a:pPr>
              <a:buFont typeface="Wingdings" pitchFamily="2" charset="2"/>
              <a:buNone/>
              <a:defRPr/>
            </a:pPr>
            <a:r>
              <a:rPr lang="en-US" dirty="0" smtClean="0"/>
              <a:t>The San José State University Academic Integrity Policy requires that each student:</a:t>
            </a:r>
            <a:endParaRPr lang="en-US" i="1" dirty="0" smtClean="0"/>
          </a:p>
          <a:p>
            <a:pPr lvl="1" indent="-411163">
              <a:buFont typeface="Wingdings 2" pitchFamily="-107" charset="2"/>
              <a:buNone/>
              <a:defRPr/>
            </a:pPr>
            <a:r>
              <a:rPr lang="en-US" dirty="0" smtClean="0">
                <a:solidFill>
                  <a:schemeClr val="accent5">
                    <a:lumMod val="50000"/>
                  </a:schemeClr>
                </a:solidFill>
              </a:rPr>
              <a:t>1.  Know the rules that preserve academic integrity and abide by them at all times. This includes </a:t>
            </a:r>
            <a:r>
              <a:rPr lang="en-US" dirty="0" smtClean="0">
                <a:solidFill>
                  <a:srgbClr val="FF0000"/>
                </a:solidFill>
              </a:rPr>
              <a:t>learning and abiding by rules associated with specific classes, exams and course assignments</a:t>
            </a:r>
            <a:r>
              <a:rPr lang="en-US" dirty="0" smtClean="0">
                <a:solidFill>
                  <a:schemeClr val="accent5">
                    <a:lumMod val="50000"/>
                  </a:schemeClr>
                </a:solidFill>
              </a:rPr>
              <a:t>.</a:t>
            </a:r>
            <a:endParaRPr lang="en-US" i="1" dirty="0" smtClean="0">
              <a:solidFill>
                <a:schemeClr val="accent5">
                  <a:lumMod val="50000"/>
                </a:schemeClr>
              </a:solidFill>
            </a:endParaRPr>
          </a:p>
          <a:p>
            <a:pPr lvl="1" indent="-411163">
              <a:buFont typeface="Wingdings 2" pitchFamily="-107" charset="2"/>
              <a:buNone/>
              <a:defRPr/>
            </a:pPr>
            <a:r>
              <a:rPr lang="en-US" dirty="0" smtClean="0">
                <a:solidFill>
                  <a:schemeClr val="accent5">
                    <a:lumMod val="50000"/>
                  </a:schemeClr>
                </a:solidFill>
              </a:rPr>
              <a:t>2.  </a:t>
            </a:r>
            <a:r>
              <a:rPr lang="en-US" dirty="0" smtClean="0">
                <a:solidFill>
                  <a:srgbClr val="FF0000"/>
                </a:solidFill>
              </a:rPr>
              <a:t>Know the consequences</a:t>
            </a:r>
            <a:r>
              <a:rPr lang="en-US" dirty="0" smtClean="0">
                <a:solidFill>
                  <a:schemeClr val="accent5">
                    <a:lumMod val="50000"/>
                  </a:schemeClr>
                </a:solidFill>
              </a:rPr>
              <a:t> of violating the Academic Integrity Policy.</a:t>
            </a:r>
            <a:endParaRPr lang="en-US" i="1" dirty="0" smtClean="0">
              <a:solidFill>
                <a:schemeClr val="accent5">
                  <a:lumMod val="50000"/>
                </a:schemeClr>
              </a:solidFill>
            </a:endParaRPr>
          </a:p>
          <a:p>
            <a:pPr lvl="1" indent="-411163">
              <a:buFont typeface="Wingdings 2" pitchFamily="-107" charset="2"/>
              <a:buNone/>
              <a:defRPr/>
            </a:pPr>
            <a:r>
              <a:rPr lang="en-US" dirty="0" smtClean="0">
                <a:solidFill>
                  <a:schemeClr val="accent5">
                    <a:lumMod val="50000"/>
                  </a:schemeClr>
                </a:solidFill>
              </a:rPr>
              <a:t>3.  Know the appeal rights, and the procedures to be followed in the event of an appeal.</a:t>
            </a:r>
            <a:endParaRPr lang="en-US" i="1" dirty="0" smtClean="0">
              <a:solidFill>
                <a:schemeClr val="accent5">
                  <a:lumMod val="50000"/>
                </a:schemeClr>
              </a:solidFill>
            </a:endParaRPr>
          </a:p>
          <a:p>
            <a:pPr lvl="1" indent="-411163">
              <a:buFont typeface="Wingdings 2" pitchFamily="-107" charset="2"/>
              <a:buNone/>
              <a:defRPr/>
            </a:pPr>
            <a:r>
              <a:rPr lang="en-US" dirty="0" smtClean="0">
                <a:solidFill>
                  <a:schemeClr val="accent5">
                    <a:lumMod val="50000"/>
                  </a:schemeClr>
                </a:solidFill>
              </a:rPr>
              <a:t>4.  </a:t>
            </a:r>
            <a:r>
              <a:rPr lang="en-US" dirty="0" smtClean="0">
                <a:solidFill>
                  <a:srgbClr val="FF0000"/>
                </a:solidFill>
              </a:rPr>
              <a:t>Foster academic integrity</a:t>
            </a:r>
            <a:r>
              <a:rPr lang="en-US" dirty="0" smtClean="0">
                <a:solidFill>
                  <a:schemeClr val="accent5">
                    <a:lumMod val="50000"/>
                  </a:schemeClr>
                </a:solidFill>
              </a:rPr>
              <a:t> among peers.</a:t>
            </a:r>
            <a:endParaRPr lang="en-US" i="1" dirty="0" smtClean="0">
              <a:solidFill>
                <a:schemeClr val="accent5">
                  <a:lumMod val="50000"/>
                </a:schemeClr>
              </a:solidFill>
            </a:endParaRPr>
          </a:p>
          <a:p>
            <a:pPr>
              <a:defRPr/>
            </a:pPr>
            <a:endParaRPr lang="en-US" dirty="0" smtClean="0"/>
          </a:p>
          <a:p>
            <a:pPr>
              <a:defRPr/>
            </a:pPr>
            <a:endParaRPr lang="en-US" dirty="0"/>
          </a:p>
        </p:txBody>
      </p:sp>
    </p:spTree>
    <p:extLst>
      <p:ext uri="{BB962C8B-B14F-4D97-AF65-F5344CB8AC3E}">
        <p14:creationId xmlns:p14="http://schemas.microsoft.com/office/powerpoint/2010/main" val="125907308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1000"/>
                                        <p:tgtEl>
                                          <p:spTgt spid="3">
                                            <p:txEl>
                                              <p:pRg st="3" end="3"/>
                                            </p:txEl>
                                          </p:spTgt>
                                        </p:tgtEl>
                                      </p:cBhvr>
                                    </p:animEffect>
                                    <p:anim calcmode="lin" valueType="num">
                                      <p:cBhvr>
                                        <p:cTn id="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1000"/>
                                        <p:tgtEl>
                                          <p:spTgt spid="3">
                                            <p:txEl>
                                              <p:pRg st="5" end="5"/>
                                            </p:txEl>
                                          </p:spTgt>
                                        </p:tgtEl>
                                      </p:cBhvr>
                                    </p:animEffect>
                                    <p:anim calcmode="lin" valueType="num">
                                      <p:cBhvr>
                                        <p:cTn id="2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down)">
                                      <p:cBhvr>
                                        <p:cTn id="2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S07-2 Preamble</a:t>
            </a:r>
            <a:endParaRPr lang="en-US" dirty="0"/>
          </a:p>
        </p:txBody>
      </p:sp>
      <p:sp>
        <p:nvSpPr>
          <p:cNvPr id="54275" name="Content Placeholder 2"/>
          <p:cNvSpPr>
            <a:spLocks noGrp="1"/>
          </p:cNvSpPr>
          <p:nvPr>
            <p:ph sz="quarter" idx="1"/>
          </p:nvPr>
        </p:nvSpPr>
        <p:spPr>
          <a:xfrm>
            <a:off x="457200" y="1600200"/>
            <a:ext cx="7467600" cy="4873625"/>
          </a:xfrm>
        </p:spPr>
        <p:txBody>
          <a:bodyPr>
            <a:normAutofit/>
          </a:bodyPr>
          <a:lstStyle/>
          <a:p>
            <a:pPr marL="455613" indent="1588">
              <a:spcAft>
                <a:spcPts val="600"/>
              </a:spcAft>
              <a:buFont typeface="Wingdings" pitchFamily="2" charset="2"/>
              <a:buNone/>
            </a:pPr>
            <a:r>
              <a:rPr lang="en-US" altLang="en-US" dirty="0" smtClean="0"/>
              <a:t>The University emphasizes responsible citizenship and an </a:t>
            </a:r>
            <a:r>
              <a:rPr lang="en-US" altLang="en-US" dirty="0" smtClean="0">
                <a:solidFill>
                  <a:srgbClr val="FF0000"/>
                </a:solidFill>
              </a:rPr>
              <a:t>awareness of ethical choices</a:t>
            </a:r>
            <a:r>
              <a:rPr lang="en-US" altLang="en-US" dirty="0" smtClean="0"/>
              <a:t> inherent in human development. </a:t>
            </a:r>
          </a:p>
          <a:p>
            <a:pPr marL="455613" indent="1588">
              <a:spcAft>
                <a:spcPts val="600"/>
              </a:spcAft>
              <a:buFont typeface="Wingdings" pitchFamily="2" charset="2"/>
              <a:buNone/>
            </a:pPr>
            <a:r>
              <a:rPr lang="en-US" altLang="en-US" dirty="0" smtClean="0">
                <a:solidFill>
                  <a:srgbClr val="FF0000"/>
                </a:solidFill>
              </a:rPr>
              <a:t>Academic honesty and fairness </a:t>
            </a:r>
            <a:r>
              <a:rPr lang="en-US" altLang="en-US" dirty="0" smtClean="0"/>
              <a:t>foster ethical standards for all those who depend upon the integrity of the university, its courses, and its degrees. </a:t>
            </a:r>
          </a:p>
          <a:p>
            <a:pPr marL="455613" indent="1588">
              <a:spcAft>
                <a:spcPts val="600"/>
              </a:spcAft>
              <a:buFont typeface="Wingdings" pitchFamily="2" charset="2"/>
              <a:buNone/>
            </a:pPr>
            <a:r>
              <a:rPr lang="en-US" altLang="en-US" dirty="0" smtClean="0">
                <a:solidFill>
                  <a:srgbClr val="FF0000"/>
                </a:solidFill>
              </a:rPr>
              <a:t>University degrees are compromised and the public is defrauded if faculty members or students knowingly or unwittingly allow dishonest acts to be rewarded academically.</a:t>
            </a:r>
          </a:p>
        </p:txBody>
      </p:sp>
    </p:spTree>
    <p:extLst>
      <p:ext uri="{BB962C8B-B14F-4D97-AF65-F5344CB8AC3E}">
        <p14:creationId xmlns:p14="http://schemas.microsoft.com/office/powerpoint/2010/main" val="127502592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4275">
                                            <p:txEl>
                                              <p:pRg st="2" end="2"/>
                                            </p:txEl>
                                          </p:spTgt>
                                        </p:tgtEl>
                                        <p:attrNameLst>
                                          <p:attrName>style.visibility</p:attrName>
                                        </p:attrNameLst>
                                      </p:cBhvr>
                                      <p:to>
                                        <p:strVal val="visible"/>
                                      </p:to>
                                    </p:set>
                                    <p:animEffect transition="in" filter="fade">
                                      <p:cBhvr>
                                        <p:cTn id="7" dur="1000"/>
                                        <p:tgtEl>
                                          <p:spTgt spid="54275">
                                            <p:txEl>
                                              <p:pRg st="2" end="2"/>
                                            </p:txEl>
                                          </p:spTgt>
                                        </p:tgtEl>
                                      </p:cBhvr>
                                    </p:animEffect>
                                    <p:anim calcmode="lin" valueType="num">
                                      <p:cBhvr>
                                        <p:cTn id="8" dur="1000" fill="hold"/>
                                        <p:tgtEl>
                                          <p:spTgt spid="54275">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427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Plagiarism &amp; Cheating</a:t>
            </a:r>
            <a:endParaRPr lang="en-US" dirty="0"/>
          </a:p>
        </p:txBody>
      </p:sp>
      <p:sp>
        <p:nvSpPr>
          <p:cNvPr id="3" name="Content Placeholder 2"/>
          <p:cNvSpPr>
            <a:spLocks noGrp="1"/>
          </p:cNvSpPr>
          <p:nvPr>
            <p:ph sz="quarter" idx="1"/>
          </p:nvPr>
        </p:nvSpPr>
        <p:spPr>
          <a:xfrm>
            <a:off x="457200" y="1600200"/>
            <a:ext cx="7467600" cy="4873625"/>
          </a:xfrm>
        </p:spPr>
        <p:txBody>
          <a:bodyPr>
            <a:normAutofit/>
          </a:bodyPr>
          <a:lstStyle/>
          <a:p>
            <a:pPr marL="274320" indent="-274320" eaLnBrk="1" fontAlgn="auto" hangingPunct="1">
              <a:spcAft>
                <a:spcPts val="0"/>
              </a:spcAft>
              <a:buFont typeface="Wingdings"/>
              <a:buChar char=""/>
              <a:defRPr/>
            </a:pPr>
            <a:r>
              <a:rPr lang="en-US" dirty="0" smtClean="0"/>
              <a:t>Many components go into being a good engineering student. </a:t>
            </a:r>
          </a:p>
          <a:p>
            <a:pPr marL="274320" indent="-274320" eaLnBrk="1" fontAlgn="auto" hangingPunct="1">
              <a:spcAft>
                <a:spcPts val="0"/>
              </a:spcAft>
              <a:buFont typeface="Wingdings"/>
              <a:buChar char=""/>
              <a:defRPr/>
            </a:pPr>
            <a:endParaRPr lang="en-US" dirty="0" smtClean="0"/>
          </a:p>
          <a:p>
            <a:pPr marL="274320" indent="-274320" eaLnBrk="1" fontAlgn="auto" hangingPunct="1">
              <a:spcAft>
                <a:spcPts val="0"/>
              </a:spcAft>
              <a:buFont typeface="Wingdings"/>
              <a:buChar char=""/>
              <a:defRPr/>
            </a:pPr>
            <a:r>
              <a:rPr lang="en-US" dirty="0" smtClean="0"/>
              <a:t>One of the most important, as reflected by the codes of ethics for engineers, is to be </a:t>
            </a:r>
            <a:r>
              <a:rPr lang="en-US" b="1" i="1" dirty="0" smtClean="0">
                <a:solidFill>
                  <a:srgbClr val="FF0000"/>
                </a:solidFill>
              </a:rPr>
              <a:t>competent</a:t>
            </a:r>
            <a:r>
              <a:rPr lang="en-US" dirty="0" smtClean="0">
                <a:solidFill>
                  <a:srgbClr val="FF0000"/>
                </a:solidFill>
              </a:rPr>
              <a:t> in your field of engineering</a:t>
            </a:r>
            <a:r>
              <a:rPr lang="en-US" dirty="0" smtClean="0"/>
              <a:t>.</a:t>
            </a:r>
          </a:p>
          <a:p>
            <a:pPr marL="274320" indent="-274320" eaLnBrk="1" fontAlgn="auto" hangingPunct="1">
              <a:spcAft>
                <a:spcPts val="0"/>
              </a:spcAft>
              <a:buFont typeface="Wingdings"/>
              <a:buChar char=""/>
              <a:defRPr/>
            </a:pPr>
            <a:endParaRPr lang="en-US" dirty="0" smtClean="0"/>
          </a:p>
          <a:p>
            <a:pPr marL="274320" indent="-274320" eaLnBrk="1" fontAlgn="auto" hangingPunct="1">
              <a:spcAft>
                <a:spcPts val="0"/>
              </a:spcAft>
              <a:buFont typeface="Wingdings"/>
              <a:buChar char=""/>
              <a:defRPr/>
            </a:pPr>
            <a:r>
              <a:rPr lang="en-US" dirty="0" smtClean="0"/>
              <a:t>To be competent, it is </a:t>
            </a:r>
            <a:r>
              <a:rPr lang="en-US" i="1" dirty="0" smtClean="0"/>
              <a:t>necessary</a:t>
            </a:r>
            <a:r>
              <a:rPr lang="en-US" dirty="0" smtClean="0"/>
              <a:t> that one actually knows what they claim to know. </a:t>
            </a:r>
          </a:p>
          <a:p>
            <a:pPr marL="274320" indent="-274320" eaLnBrk="1" fontAlgn="auto" hangingPunct="1">
              <a:spcAft>
                <a:spcPts val="0"/>
              </a:spcAft>
              <a:buFont typeface="Wingdings"/>
              <a:buChar char=""/>
              <a:defRPr/>
            </a:pPr>
            <a:endParaRPr lang="en-US" dirty="0" smtClean="0"/>
          </a:p>
          <a:p>
            <a:pPr marL="274320" indent="-274320" eaLnBrk="1" fontAlgn="auto" hangingPunct="1">
              <a:spcAft>
                <a:spcPts val="0"/>
              </a:spcAft>
              <a:buFont typeface="Wingdings"/>
              <a:buChar char=""/>
              <a:defRPr/>
            </a:pPr>
            <a:r>
              <a:rPr lang="en-US" dirty="0" smtClean="0"/>
              <a:t>Proving to others that you know what you are supposed to know requires </a:t>
            </a:r>
            <a:r>
              <a:rPr lang="en-US" dirty="0" smtClean="0">
                <a:solidFill>
                  <a:srgbClr val="FF0000"/>
                </a:solidFill>
              </a:rPr>
              <a:t>certification through a degree</a:t>
            </a:r>
            <a:r>
              <a:rPr lang="en-US" dirty="0" smtClean="0"/>
              <a:t>. </a:t>
            </a:r>
          </a:p>
          <a:p>
            <a:pPr marL="274320" indent="-274320" eaLnBrk="1" fontAlgn="auto" hangingPunct="1">
              <a:spcAft>
                <a:spcPts val="0"/>
              </a:spcAft>
              <a:buFont typeface="Wingdings"/>
              <a:buChar char=""/>
              <a:defRPr/>
            </a:pPr>
            <a:endParaRPr lang="en-US" dirty="0" smtClean="0"/>
          </a:p>
          <a:p>
            <a:pPr marL="274320" indent="-274320" eaLnBrk="1" fontAlgn="auto" hangingPunct="1">
              <a:spcAft>
                <a:spcPts val="0"/>
              </a:spcAft>
              <a:buFont typeface="Wingdings"/>
              <a:buNone/>
              <a:defRPr/>
            </a:pPr>
            <a:endParaRPr lang="en-US" dirty="0" smtClean="0"/>
          </a:p>
        </p:txBody>
      </p:sp>
    </p:spTree>
    <p:extLst>
      <p:ext uri="{BB962C8B-B14F-4D97-AF65-F5344CB8AC3E}">
        <p14:creationId xmlns:p14="http://schemas.microsoft.com/office/powerpoint/2010/main" val="7617671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1000"/>
                                        <p:tgtEl>
                                          <p:spTgt spid="3">
                                            <p:txEl>
                                              <p:pRg st="4" end="4"/>
                                            </p:txEl>
                                          </p:spTgt>
                                        </p:tgtEl>
                                      </p:cBhvr>
                                    </p:animEffect>
                                    <p:anim calcmode="lin" valueType="num">
                                      <p:cBhvr>
                                        <p:cTn id="1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1000"/>
                                        <p:tgtEl>
                                          <p:spTgt spid="3">
                                            <p:txEl>
                                              <p:pRg st="6" end="6"/>
                                            </p:txEl>
                                          </p:spTgt>
                                        </p:tgtEl>
                                      </p:cBhvr>
                                    </p:animEffect>
                                    <p:anim calcmode="lin" valueType="num">
                                      <p:cBhvr>
                                        <p:cTn id="2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What students Say</a:t>
            </a:r>
            <a:endParaRPr lang="en-US" dirty="0"/>
          </a:p>
        </p:txBody>
      </p:sp>
      <p:sp>
        <p:nvSpPr>
          <p:cNvPr id="56323" name="Content Placeholder 2"/>
          <p:cNvSpPr>
            <a:spLocks noGrp="1"/>
          </p:cNvSpPr>
          <p:nvPr>
            <p:ph sz="quarter" idx="1"/>
          </p:nvPr>
        </p:nvSpPr>
        <p:spPr>
          <a:xfrm>
            <a:off x="457200" y="1600200"/>
            <a:ext cx="7467600" cy="4873625"/>
          </a:xfrm>
        </p:spPr>
        <p:txBody>
          <a:bodyPr/>
          <a:lstStyle/>
          <a:p>
            <a:r>
              <a:rPr lang="en-US" altLang="en-US" smtClean="0"/>
              <a:t>70% of American high school seniors admit to cheating on at least one test </a:t>
            </a:r>
          </a:p>
          <a:p>
            <a:r>
              <a:rPr lang="en-US" altLang="en-US" smtClean="0"/>
              <a:t>95% of the students who said they cheated were never caught. </a:t>
            </a:r>
          </a:p>
          <a:p>
            <a:endParaRPr lang="en-US" altLang="en-US" smtClean="0"/>
          </a:p>
          <a:p>
            <a:r>
              <a:rPr lang="en-US" altLang="en-US" smtClean="0"/>
              <a:t>An average of 75% of college students report cheating sometime during their college career</a:t>
            </a:r>
          </a:p>
        </p:txBody>
      </p:sp>
    </p:spTree>
    <p:extLst>
      <p:ext uri="{BB962C8B-B14F-4D97-AF65-F5344CB8AC3E}">
        <p14:creationId xmlns:p14="http://schemas.microsoft.com/office/powerpoint/2010/main" val="363877048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Academic Dishonesty</a:t>
            </a:r>
            <a:endParaRPr lang="en-US" dirty="0"/>
          </a:p>
        </p:txBody>
      </p:sp>
      <p:sp>
        <p:nvSpPr>
          <p:cNvPr id="3" name="Content Placeholder 2"/>
          <p:cNvSpPr>
            <a:spLocks noGrp="1"/>
          </p:cNvSpPr>
          <p:nvPr>
            <p:ph sz="quarter" idx="1"/>
          </p:nvPr>
        </p:nvSpPr>
        <p:spPr>
          <a:xfrm>
            <a:off x="457200" y="1600200"/>
            <a:ext cx="7467600" cy="4873625"/>
          </a:xfrm>
        </p:spPr>
        <p:txBody>
          <a:bodyPr>
            <a:normAutofit/>
          </a:bodyPr>
          <a:lstStyle/>
          <a:p>
            <a:pPr marL="274320" indent="-274320" eaLnBrk="1" fontAlgn="auto" hangingPunct="1">
              <a:spcAft>
                <a:spcPts val="0"/>
              </a:spcAft>
              <a:buFont typeface="Wingdings"/>
              <a:buNone/>
              <a:defRPr/>
            </a:pPr>
            <a:r>
              <a:rPr lang="en-US" sz="3600" dirty="0" smtClean="0"/>
              <a:t>	Cheating</a:t>
            </a:r>
          </a:p>
          <a:p>
            <a:pPr marL="274320" indent="-274320" eaLnBrk="1" fontAlgn="auto" hangingPunct="1">
              <a:spcAft>
                <a:spcPts val="0"/>
              </a:spcAft>
              <a:buFont typeface="Wingdings"/>
              <a:buChar char=""/>
              <a:defRPr/>
            </a:pPr>
            <a:endParaRPr lang="en-US" sz="3600" dirty="0" smtClean="0"/>
          </a:p>
          <a:p>
            <a:pPr marL="274320" indent="-274320" eaLnBrk="1" fontAlgn="auto" hangingPunct="1">
              <a:spcAft>
                <a:spcPts val="0"/>
              </a:spcAft>
              <a:buFont typeface="Wingdings"/>
              <a:buNone/>
              <a:defRPr/>
            </a:pPr>
            <a:r>
              <a:rPr lang="en-US" sz="3600" dirty="0" smtClean="0"/>
              <a:t>	</a:t>
            </a:r>
            <a:r>
              <a:rPr lang="en-US" sz="3200" dirty="0" smtClean="0"/>
              <a:t>At SJSU, cheating is the act of </a:t>
            </a:r>
            <a:r>
              <a:rPr lang="en-US" sz="3200" dirty="0" smtClean="0">
                <a:solidFill>
                  <a:srgbClr val="FF0000"/>
                </a:solidFill>
              </a:rPr>
              <a:t>obtaining or attempting to obtain credit for academic work through the use of any dishonest, deceptive, or fraudulent means</a:t>
            </a:r>
            <a:r>
              <a:rPr lang="en-US" sz="3200" dirty="0" smtClean="0"/>
              <a:t>.</a:t>
            </a:r>
          </a:p>
          <a:p>
            <a:pPr marL="274320" indent="-274320" eaLnBrk="1" fontAlgn="auto" hangingPunct="1">
              <a:spcAft>
                <a:spcPts val="0"/>
              </a:spcAft>
              <a:buFont typeface="Wingdings"/>
              <a:buNone/>
              <a:defRPr/>
            </a:pPr>
            <a:endParaRPr lang="en-US" dirty="0" smtClean="0"/>
          </a:p>
          <a:p>
            <a:pPr marL="274320" indent="-274320" eaLnBrk="1" fontAlgn="auto" hangingPunct="1">
              <a:spcAft>
                <a:spcPts val="0"/>
              </a:spcAft>
              <a:buFont typeface="Wingdings"/>
              <a:buNone/>
              <a:defRPr/>
            </a:pPr>
            <a:r>
              <a:rPr lang="en-US" dirty="0" smtClean="0"/>
              <a:t>	SJSU defines 5 basic types of cheating</a:t>
            </a:r>
            <a:endParaRPr lang="en-US" dirty="0"/>
          </a:p>
        </p:txBody>
      </p:sp>
    </p:spTree>
    <p:extLst>
      <p:ext uri="{BB962C8B-B14F-4D97-AF65-F5344CB8AC3E}">
        <p14:creationId xmlns:p14="http://schemas.microsoft.com/office/powerpoint/2010/main" val="370111113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Cheating is Wrong?</a:t>
            </a:r>
            <a:endParaRPr lang="en-US" dirty="0"/>
          </a:p>
        </p:txBody>
      </p:sp>
      <p:sp>
        <p:nvSpPr>
          <p:cNvPr id="58371" name="Content Placeholder 2"/>
          <p:cNvSpPr>
            <a:spLocks noGrp="1"/>
          </p:cNvSpPr>
          <p:nvPr>
            <p:ph sz="quarter" idx="1"/>
          </p:nvPr>
        </p:nvSpPr>
        <p:spPr>
          <a:xfrm>
            <a:off x="457200" y="1600200"/>
            <a:ext cx="7467600" cy="4873625"/>
          </a:xfrm>
        </p:spPr>
        <p:txBody>
          <a:bodyPr/>
          <a:lstStyle/>
          <a:p>
            <a:pPr eaLnBrk="1" hangingPunct="1">
              <a:buFont typeface="Wingdings" pitchFamily="2" charset="2"/>
              <a:buNone/>
            </a:pPr>
            <a:r>
              <a:rPr lang="en-US" altLang="en-US" sz="3600" dirty="0" smtClean="0"/>
              <a:t>	Cheating also </a:t>
            </a:r>
            <a:r>
              <a:rPr lang="en-US" altLang="en-US" sz="3600" dirty="0" smtClean="0">
                <a:solidFill>
                  <a:srgbClr val="FF0000"/>
                </a:solidFill>
              </a:rPr>
              <a:t>undermines the work of fellow students </a:t>
            </a:r>
            <a:r>
              <a:rPr lang="en-US" altLang="en-US" sz="3600" dirty="0" smtClean="0"/>
              <a:t>who are honest. </a:t>
            </a:r>
          </a:p>
          <a:p>
            <a:pPr eaLnBrk="1" hangingPunct="1">
              <a:buFont typeface="Wingdings" pitchFamily="2" charset="2"/>
              <a:buNone/>
            </a:pPr>
            <a:endParaRPr lang="en-US" altLang="en-US" sz="3600" dirty="0" smtClean="0"/>
          </a:p>
          <a:p>
            <a:pPr eaLnBrk="1" hangingPunct="1">
              <a:buFont typeface="Wingdings" pitchFamily="2" charset="2"/>
              <a:buNone/>
            </a:pPr>
            <a:r>
              <a:rPr lang="en-US" altLang="en-US" dirty="0" smtClean="0"/>
              <a:t>	When you cheat, all the other students who didn’t cheat are penalized. They end up getting lower grades. As a consequence of lower grades they lose out on scholarships and recommendations. </a:t>
            </a:r>
          </a:p>
        </p:txBody>
      </p:sp>
    </p:spTree>
    <p:extLst>
      <p:ext uri="{BB962C8B-B14F-4D97-AF65-F5344CB8AC3E}">
        <p14:creationId xmlns:p14="http://schemas.microsoft.com/office/powerpoint/2010/main" val="312542196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8371">
                                            <p:txEl>
                                              <p:pRg st="2" end="2"/>
                                            </p:txEl>
                                          </p:spTgt>
                                        </p:tgtEl>
                                        <p:attrNameLst>
                                          <p:attrName>style.visibility</p:attrName>
                                        </p:attrNameLst>
                                      </p:cBhvr>
                                      <p:to>
                                        <p:strVal val="visible"/>
                                      </p:to>
                                    </p:set>
                                    <p:animEffect transition="in" filter="fade">
                                      <p:cBhvr>
                                        <p:cTn id="7" dur="1000"/>
                                        <p:tgtEl>
                                          <p:spTgt spid="58371">
                                            <p:txEl>
                                              <p:pRg st="2" end="2"/>
                                            </p:txEl>
                                          </p:spTgt>
                                        </p:tgtEl>
                                      </p:cBhvr>
                                    </p:animEffect>
                                    <p:anim calcmode="lin" valueType="num">
                                      <p:cBhvr>
                                        <p:cTn id="8" dur="1000" fill="hold"/>
                                        <p:tgtEl>
                                          <p:spTgt spid="58371">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5837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Cheating vs. Teamwork</a:t>
            </a:r>
            <a:endParaRPr lang="en-US" dirty="0"/>
          </a:p>
        </p:txBody>
      </p:sp>
      <p:sp>
        <p:nvSpPr>
          <p:cNvPr id="59395" name="Content Placeholder 2"/>
          <p:cNvSpPr>
            <a:spLocks noGrp="1"/>
          </p:cNvSpPr>
          <p:nvPr>
            <p:ph sz="quarter" idx="1"/>
          </p:nvPr>
        </p:nvSpPr>
        <p:spPr>
          <a:xfrm>
            <a:off x="426028" y="1610591"/>
            <a:ext cx="7467600" cy="4873625"/>
          </a:xfrm>
        </p:spPr>
        <p:txBody>
          <a:bodyPr>
            <a:normAutofit/>
          </a:bodyPr>
          <a:lstStyle/>
          <a:p>
            <a:pPr eaLnBrk="1" hangingPunct="1"/>
            <a:r>
              <a:rPr lang="en-US" altLang="en-US" dirty="0" smtClean="0">
                <a:solidFill>
                  <a:srgbClr val="FF0000"/>
                </a:solidFill>
              </a:rPr>
              <a:t>Working on a team for an assigned project is </a:t>
            </a:r>
            <a:r>
              <a:rPr lang="en-US" altLang="en-US" i="1" dirty="0" smtClean="0">
                <a:solidFill>
                  <a:srgbClr val="FF0000"/>
                </a:solidFill>
              </a:rPr>
              <a:t>not </a:t>
            </a:r>
            <a:r>
              <a:rPr lang="en-US" altLang="en-US" dirty="0" smtClean="0">
                <a:solidFill>
                  <a:srgbClr val="FF0000"/>
                </a:solidFill>
              </a:rPr>
              <a:t>cheating</a:t>
            </a:r>
            <a:r>
              <a:rPr lang="en-US" altLang="en-US" dirty="0" smtClean="0"/>
              <a:t>.</a:t>
            </a:r>
          </a:p>
          <a:p>
            <a:pPr eaLnBrk="1" hangingPunct="1"/>
            <a:endParaRPr lang="en-US" altLang="en-US" dirty="0" smtClean="0"/>
          </a:p>
          <a:p>
            <a:pPr eaLnBrk="1" hangingPunct="1"/>
            <a:r>
              <a:rPr lang="en-US" altLang="en-US" dirty="0" smtClean="0"/>
              <a:t>However, failing to do your assigned task on an a team project is a form of cheating. It is called </a:t>
            </a:r>
            <a:r>
              <a:rPr lang="en-US" altLang="en-US" i="1" dirty="0" smtClean="0">
                <a:solidFill>
                  <a:srgbClr val="FF0000"/>
                </a:solidFill>
              </a:rPr>
              <a:t>free-riding</a:t>
            </a:r>
            <a:r>
              <a:rPr lang="en-US" altLang="en-US" dirty="0" smtClean="0"/>
              <a:t>, which is benefiting from the work of others without doing any work of your own.</a:t>
            </a:r>
          </a:p>
          <a:p>
            <a:pPr eaLnBrk="1" hangingPunct="1"/>
            <a:endParaRPr lang="en-US" altLang="en-US" dirty="0" smtClean="0"/>
          </a:p>
          <a:p>
            <a:pPr eaLnBrk="1" hangingPunct="1"/>
            <a:r>
              <a:rPr lang="en-US" altLang="en-US" dirty="0" smtClean="0"/>
              <a:t>Teamwork is important in engineering, but free-riding is wrong, since if everyone did it nothing would get done. </a:t>
            </a:r>
          </a:p>
        </p:txBody>
      </p:sp>
    </p:spTree>
    <p:extLst>
      <p:ext uri="{BB962C8B-B14F-4D97-AF65-F5344CB8AC3E}">
        <p14:creationId xmlns:p14="http://schemas.microsoft.com/office/powerpoint/2010/main" val="101718826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9395">
                                            <p:txEl>
                                              <p:pRg st="4" end="4"/>
                                            </p:txEl>
                                          </p:spTgt>
                                        </p:tgtEl>
                                        <p:attrNameLst>
                                          <p:attrName>style.visibility</p:attrName>
                                        </p:attrNameLst>
                                      </p:cBhvr>
                                      <p:to>
                                        <p:strVal val="visible"/>
                                      </p:to>
                                    </p:set>
                                    <p:animEffect transition="in" filter="fade">
                                      <p:cBhvr>
                                        <p:cTn id="7" dur="1000"/>
                                        <p:tgtEl>
                                          <p:spTgt spid="59395">
                                            <p:txEl>
                                              <p:pRg st="4" end="4"/>
                                            </p:txEl>
                                          </p:spTgt>
                                        </p:tgtEl>
                                      </p:cBhvr>
                                    </p:animEffect>
                                    <p:anim calcmode="lin" valueType="num">
                                      <p:cBhvr>
                                        <p:cTn id="8" dur="1000" fill="hold"/>
                                        <p:tgtEl>
                                          <p:spTgt spid="59395">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5939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Copying</a:t>
            </a:r>
            <a:endParaRPr lang="en-US" dirty="0"/>
          </a:p>
        </p:txBody>
      </p:sp>
      <p:sp>
        <p:nvSpPr>
          <p:cNvPr id="60419" name="Content Placeholder 2"/>
          <p:cNvSpPr>
            <a:spLocks noGrp="1"/>
          </p:cNvSpPr>
          <p:nvPr>
            <p:ph sz="quarter" idx="1"/>
          </p:nvPr>
        </p:nvSpPr>
        <p:spPr>
          <a:xfrm>
            <a:off x="457200" y="1600200"/>
            <a:ext cx="7467600" cy="4873625"/>
          </a:xfrm>
        </p:spPr>
        <p:txBody>
          <a:bodyPr/>
          <a:lstStyle/>
          <a:p>
            <a:pPr eaLnBrk="1" hangingPunct="1">
              <a:buFont typeface="Wingdings" pitchFamily="2" charset="2"/>
              <a:buNone/>
            </a:pPr>
            <a:r>
              <a:rPr lang="en-US" altLang="en-US" sz="3600" dirty="0" smtClean="0"/>
              <a:t>	</a:t>
            </a:r>
            <a:r>
              <a:rPr lang="en-US" altLang="en-US" sz="3200" dirty="0" smtClean="0"/>
              <a:t>One obvious type of cheating that we all recognize is </a:t>
            </a:r>
            <a:r>
              <a:rPr lang="en-US" altLang="en-US" sz="3200" dirty="0" smtClean="0">
                <a:solidFill>
                  <a:srgbClr val="FF0000"/>
                </a:solidFill>
              </a:rPr>
              <a:t>copying someone’s work on a homework assignment, exam, or paper</a:t>
            </a:r>
            <a:r>
              <a:rPr lang="en-US" altLang="en-US" sz="3200" dirty="0" smtClean="0"/>
              <a:t>. </a:t>
            </a:r>
          </a:p>
          <a:p>
            <a:pPr eaLnBrk="1" hangingPunct="1">
              <a:buFont typeface="Wingdings" pitchFamily="2" charset="2"/>
              <a:buNone/>
            </a:pPr>
            <a:endParaRPr lang="en-US" altLang="en-US" sz="3200" dirty="0" smtClean="0"/>
          </a:p>
          <a:p>
            <a:pPr eaLnBrk="1" hangingPunct="1">
              <a:buFont typeface="Wingdings" pitchFamily="2" charset="2"/>
              <a:buNone/>
            </a:pPr>
            <a:r>
              <a:rPr lang="en-US" altLang="en-US" sz="3200" dirty="0" smtClean="0"/>
              <a:t>	Submitting someone’s work as your own is a kind of cheating. </a:t>
            </a:r>
          </a:p>
        </p:txBody>
      </p:sp>
    </p:spTree>
    <p:extLst>
      <p:ext uri="{BB962C8B-B14F-4D97-AF65-F5344CB8AC3E}">
        <p14:creationId xmlns:p14="http://schemas.microsoft.com/office/powerpoint/2010/main" val="369478864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0419">
                                            <p:txEl>
                                              <p:pRg st="2" end="2"/>
                                            </p:txEl>
                                          </p:spTgt>
                                        </p:tgtEl>
                                        <p:attrNameLst>
                                          <p:attrName>style.visibility</p:attrName>
                                        </p:attrNameLst>
                                      </p:cBhvr>
                                      <p:to>
                                        <p:strVal val="visible"/>
                                      </p:to>
                                    </p:set>
                                    <p:animEffect transition="in" filter="fade">
                                      <p:cBhvr>
                                        <p:cTn id="7" dur="1000"/>
                                        <p:tgtEl>
                                          <p:spTgt spid="60419">
                                            <p:txEl>
                                              <p:pRg st="2" end="2"/>
                                            </p:txEl>
                                          </p:spTgt>
                                        </p:tgtEl>
                                      </p:cBhvr>
                                    </p:animEffect>
                                    <p:anim calcmode="lin" valueType="num">
                                      <p:cBhvr>
                                        <p:cTn id="8" dur="1000" fill="hold"/>
                                        <p:tgtEl>
                                          <p:spTgt spid="60419">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041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959" y="82149"/>
            <a:ext cx="7886700" cy="886159"/>
          </a:xfrm>
        </p:spPr>
        <p:txBody>
          <a:bodyPr>
            <a:normAutofit/>
          </a:bodyPr>
          <a:lstStyle/>
          <a:p>
            <a:r>
              <a:rPr lang="en-US" sz="3200" dirty="0" smtClean="0"/>
              <a:t>Semester Major Items</a:t>
            </a:r>
            <a:r>
              <a:rPr lang="en-US" sz="1300" dirty="0" smtClean="0"/>
              <a:t>…..(subject to modification)</a:t>
            </a:r>
            <a:endParaRPr lang="en-US" sz="13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57579689"/>
              </p:ext>
            </p:extLst>
          </p:nvPr>
        </p:nvGraphicFramePr>
        <p:xfrm>
          <a:off x="680606" y="1173942"/>
          <a:ext cx="7886700" cy="3510280"/>
        </p:xfrm>
        <a:graphic>
          <a:graphicData uri="http://schemas.openxmlformats.org/drawingml/2006/table">
            <a:tbl>
              <a:tblPr firstRow="1" bandRow="1">
                <a:tableStyleId>{5C22544A-7EE6-4342-B048-85BDC9FD1C3A}</a:tableStyleId>
              </a:tblPr>
              <a:tblGrid>
                <a:gridCol w="1577340"/>
                <a:gridCol w="1577340"/>
                <a:gridCol w="1577340"/>
                <a:gridCol w="1577340"/>
                <a:gridCol w="1577340"/>
              </a:tblGrid>
              <a:tr h="370840">
                <a:tc>
                  <a:txBody>
                    <a:bodyPr/>
                    <a:lstStyle/>
                    <a:p>
                      <a:endParaRPr lang="en-US" sz="1200" dirty="0"/>
                    </a:p>
                  </a:txBody>
                  <a:tcPr/>
                </a:tc>
                <a:tc>
                  <a:txBody>
                    <a:bodyPr/>
                    <a:lstStyle/>
                    <a:p>
                      <a:r>
                        <a:rPr lang="en-US" sz="1200" dirty="0" smtClean="0"/>
                        <a:t>Mid</a:t>
                      </a:r>
                      <a:r>
                        <a:rPr lang="en-US" sz="1200" baseline="0" dirty="0" smtClean="0"/>
                        <a:t> Term</a:t>
                      </a:r>
                      <a:endParaRPr lang="en-US" sz="1200" dirty="0"/>
                    </a:p>
                  </a:txBody>
                  <a:tcPr/>
                </a:tc>
                <a:tc>
                  <a:txBody>
                    <a:bodyPr/>
                    <a:lstStyle/>
                    <a:p>
                      <a:r>
                        <a:rPr lang="en-US" sz="1200" dirty="0" smtClean="0"/>
                        <a:t>Resume </a:t>
                      </a:r>
                      <a:endParaRPr lang="en-US" sz="1200" dirty="0"/>
                    </a:p>
                  </a:txBody>
                  <a:tcPr/>
                </a:tc>
                <a:tc>
                  <a:txBody>
                    <a:bodyPr/>
                    <a:lstStyle/>
                    <a:p>
                      <a:r>
                        <a:rPr lang="en-US" sz="1200" dirty="0" smtClean="0"/>
                        <a:t>Final Paper</a:t>
                      </a:r>
                      <a:endParaRPr lang="en-US" sz="1200" dirty="0"/>
                    </a:p>
                  </a:txBody>
                  <a:tcPr/>
                </a:tc>
                <a:tc>
                  <a:txBody>
                    <a:bodyPr/>
                    <a:lstStyle/>
                    <a:p>
                      <a:r>
                        <a:rPr lang="en-US" sz="1200" dirty="0" smtClean="0"/>
                        <a:t>Final Presentation</a:t>
                      </a:r>
                      <a:r>
                        <a:rPr lang="en-US" sz="1200" baseline="0" dirty="0" smtClean="0"/>
                        <a:t>  (slides )</a:t>
                      </a:r>
                      <a:endParaRPr lang="en-US" sz="1200" dirty="0"/>
                    </a:p>
                  </a:txBody>
                  <a:tcPr/>
                </a:tc>
              </a:tr>
              <a:tr h="370840">
                <a:tc>
                  <a:txBody>
                    <a:bodyPr/>
                    <a:lstStyle/>
                    <a:p>
                      <a:r>
                        <a:rPr lang="en-US" sz="1200" dirty="0" smtClean="0"/>
                        <a:t>Topic Paragraph </a:t>
                      </a:r>
                      <a:endParaRPr lang="en-US" sz="1200" dirty="0"/>
                    </a:p>
                  </a:txBody>
                  <a:tcPr/>
                </a:tc>
                <a:tc>
                  <a:txBody>
                    <a:bodyPr/>
                    <a:lstStyle/>
                    <a:p>
                      <a:r>
                        <a:rPr lang="en-US" sz="1800" dirty="0" smtClean="0"/>
                        <a:t>9.5.19</a:t>
                      </a:r>
                      <a:endParaRPr lang="en-US" sz="1800" dirty="0"/>
                    </a:p>
                  </a:txBody>
                  <a:tcPr>
                    <a:solidFill>
                      <a:srgbClr val="FFFF00"/>
                    </a:solidFill>
                  </a:tcPr>
                </a:tc>
                <a:tc>
                  <a:txBody>
                    <a:bodyPr/>
                    <a:lstStyle/>
                    <a:p>
                      <a:endParaRPr lang="en-US" sz="1200" dirty="0"/>
                    </a:p>
                  </a:txBody>
                  <a:tcPr/>
                </a:tc>
                <a:tc>
                  <a:txBody>
                    <a:bodyPr/>
                    <a:lstStyle/>
                    <a:p>
                      <a:endParaRPr lang="en-US" sz="1200" dirty="0"/>
                    </a:p>
                  </a:txBody>
                  <a:tcPr/>
                </a:tc>
                <a:tc>
                  <a:txBody>
                    <a:bodyPr/>
                    <a:lstStyle/>
                    <a:p>
                      <a:endParaRPr lang="en-US" sz="1200" dirty="0"/>
                    </a:p>
                  </a:txBody>
                  <a:tcPr/>
                </a:tc>
              </a:tr>
              <a:tr h="370840">
                <a:tc>
                  <a:txBody>
                    <a:bodyPr/>
                    <a:lstStyle/>
                    <a:p>
                      <a:r>
                        <a:rPr lang="en-US" sz="1200" dirty="0" smtClean="0"/>
                        <a:t>Topic </a:t>
                      </a:r>
                      <a:r>
                        <a:rPr lang="en-US" sz="1200" baseline="0" dirty="0" smtClean="0"/>
                        <a:t>  Proposed</a:t>
                      </a:r>
                      <a:endParaRPr lang="en-US" sz="1200" dirty="0"/>
                    </a:p>
                  </a:txBody>
                  <a:tcPr/>
                </a:tc>
                <a:tc>
                  <a:txBody>
                    <a:bodyPr/>
                    <a:lstStyle/>
                    <a:p>
                      <a:r>
                        <a:rPr lang="en-US" sz="1800" dirty="0" smtClean="0"/>
                        <a:t>9.12.19</a:t>
                      </a:r>
                      <a:endParaRPr lang="en-US" sz="1800" dirty="0"/>
                    </a:p>
                  </a:txBody>
                  <a:tcPr>
                    <a:solidFill>
                      <a:srgbClr val="FFFF00"/>
                    </a:solidFill>
                  </a:tcPr>
                </a:tc>
                <a:tc>
                  <a:txBody>
                    <a:bodyPr/>
                    <a:lstStyle/>
                    <a:p>
                      <a:endParaRPr lang="en-US" dirty="0"/>
                    </a:p>
                  </a:txBody>
                  <a:tcPr>
                    <a:solidFill>
                      <a:srgbClr val="CC66FF"/>
                    </a:solidFill>
                  </a:tcPr>
                </a:tc>
                <a:tc>
                  <a:txBody>
                    <a:bodyPr/>
                    <a:lstStyle/>
                    <a:p>
                      <a:r>
                        <a:rPr lang="en-US" dirty="0" smtClean="0"/>
                        <a:t>10.3.19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Topic Final</a:t>
                      </a:r>
                      <a:endParaRPr lang="en-US" sz="1200" dirty="0"/>
                    </a:p>
                  </a:txBody>
                  <a:tcPr/>
                </a:tc>
                <a:tc>
                  <a:txBody>
                    <a:bodyPr/>
                    <a:lstStyle/>
                    <a:p>
                      <a:r>
                        <a:rPr lang="en-US" sz="1800" dirty="0" smtClean="0"/>
                        <a:t>9.19.19</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10.10.19</a:t>
                      </a:r>
                      <a:endParaRPr lang="en-US" dirty="0"/>
                    </a:p>
                  </a:txBody>
                  <a:tcPr>
                    <a:solidFill>
                      <a:schemeClr val="bg1"/>
                    </a:solidFill>
                  </a:tcPr>
                </a:tc>
                <a:tc>
                  <a:txBody>
                    <a:bodyPr/>
                    <a:lstStyle/>
                    <a:p>
                      <a:endParaRPr lang="en-US"/>
                    </a:p>
                  </a:txBody>
                  <a:tcPr>
                    <a:solidFill>
                      <a:srgbClr val="6699FF"/>
                    </a:solidFill>
                  </a:tcPr>
                </a:tc>
              </a:tr>
              <a:tr h="370840">
                <a:tc>
                  <a:txBody>
                    <a:bodyPr/>
                    <a:lstStyle/>
                    <a:p>
                      <a:r>
                        <a:rPr lang="en-US" sz="1200" dirty="0" smtClean="0"/>
                        <a:t>Outline/</a:t>
                      </a:r>
                      <a:r>
                        <a:rPr lang="en-US" sz="1200" baseline="0" dirty="0" smtClean="0"/>
                        <a:t> Abstract</a:t>
                      </a:r>
                      <a:endParaRPr lang="en-US" sz="1200" dirty="0"/>
                    </a:p>
                  </a:txBody>
                  <a:tcPr/>
                </a:tc>
                <a:tc>
                  <a:txBody>
                    <a:bodyPr/>
                    <a:lstStyle/>
                    <a:p>
                      <a:r>
                        <a:rPr lang="en-US" sz="1800" dirty="0" smtClean="0">
                          <a:solidFill>
                            <a:schemeClr val="tx1"/>
                          </a:solidFill>
                        </a:rPr>
                        <a:t>9.26.19</a:t>
                      </a:r>
                      <a:endParaRPr lang="en-US" sz="1800" dirty="0">
                        <a:solidFill>
                          <a:schemeClr val="tx1"/>
                        </a:solidFill>
                      </a:endParaRPr>
                    </a:p>
                  </a:txBody>
                  <a:tcPr>
                    <a:solidFill>
                      <a:srgbClr val="FFFF00"/>
                    </a:solidFill>
                  </a:tcPr>
                </a:tc>
                <a:tc>
                  <a:txBody>
                    <a:bodyPr/>
                    <a:lstStyle/>
                    <a:p>
                      <a:endParaRPr lang="en-US" dirty="0"/>
                    </a:p>
                  </a:txBody>
                  <a:tcPr>
                    <a:solidFill>
                      <a:srgbClr val="CC66FF"/>
                    </a:solidFill>
                  </a:tcPr>
                </a:tc>
                <a:tc>
                  <a:txBody>
                    <a:bodyPr/>
                    <a:lstStyle/>
                    <a:p>
                      <a:r>
                        <a:rPr lang="en-US" dirty="0" smtClean="0"/>
                        <a:t>10.31.19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Research</a:t>
                      </a:r>
                      <a:r>
                        <a:rPr lang="en-US" sz="1200" baseline="0" dirty="0" smtClean="0"/>
                        <a:t> </a:t>
                      </a:r>
                      <a:endParaRPr lang="en-US" sz="1200" dirty="0"/>
                    </a:p>
                  </a:txBody>
                  <a:tcPr/>
                </a:tc>
                <a:tc>
                  <a:txBody>
                    <a:bodyPr/>
                    <a:lstStyle/>
                    <a:p>
                      <a:r>
                        <a:rPr lang="en-US" sz="1800" dirty="0" smtClean="0"/>
                        <a:t>10.1.19</a:t>
                      </a:r>
                      <a:endParaRPr lang="en-US" sz="1800" dirty="0"/>
                    </a:p>
                  </a:txBody>
                  <a:tcPr>
                    <a:solidFill>
                      <a:srgbClr val="FFFF00"/>
                    </a:solidFill>
                  </a:tcPr>
                </a:tc>
                <a:tc>
                  <a:txBody>
                    <a:bodyPr/>
                    <a:lstStyle/>
                    <a:p>
                      <a:r>
                        <a:rPr lang="en-US" sz="1600" dirty="0" smtClean="0"/>
                        <a:t>10.24.19 (Class)</a:t>
                      </a:r>
                      <a:endParaRPr lang="en-US" sz="1600" dirty="0"/>
                    </a:p>
                  </a:txBody>
                  <a:tcPr>
                    <a:solidFill>
                      <a:srgbClr val="CC66FF"/>
                    </a:solidFill>
                  </a:tcPr>
                </a:tc>
                <a:tc>
                  <a:txBody>
                    <a:bodyPr/>
                    <a:lstStyle/>
                    <a:p>
                      <a:r>
                        <a:rPr lang="en-US" dirty="0" smtClean="0"/>
                        <a:t>10.15.19</a:t>
                      </a:r>
                      <a:endParaRPr lang="en-US" dirty="0"/>
                    </a:p>
                  </a:txBody>
                  <a:tcPr>
                    <a:solidFill>
                      <a:srgbClr val="00FF00"/>
                    </a:solidFill>
                  </a:tcPr>
                </a:tc>
                <a:tc>
                  <a:txBody>
                    <a:bodyPr/>
                    <a:lstStyle/>
                    <a:p>
                      <a:endParaRPr lang="en-US"/>
                    </a:p>
                  </a:txBody>
                  <a:tcPr>
                    <a:solidFill>
                      <a:srgbClr val="6699FF"/>
                    </a:solidFill>
                  </a:tcPr>
                </a:tc>
              </a:tr>
              <a:tr h="370840">
                <a:tc>
                  <a:txBody>
                    <a:bodyPr/>
                    <a:lstStyle/>
                    <a:p>
                      <a:r>
                        <a:rPr lang="en-US" sz="1200" dirty="0" smtClean="0"/>
                        <a:t>Draft Complete</a:t>
                      </a:r>
                      <a:endParaRPr lang="en-US" sz="1200" dirty="0"/>
                    </a:p>
                  </a:txBody>
                  <a:tcPr/>
                </a:tc>
                <a:tc>
                  <a:txBody>
                    <a:bodyPr/>
                    <a:lstStyle/>
                    <a:p>
                      <a:r>
                        <a:rPr lang="en-US" sz="1800" dirty="0" smtClean="0"/>
                        <a:t>10.13.19  **</a:t>
                      </a:r>
                      <a:endParaRPr lang="en-US" sz="1800" dirty="0"/>
                    </a:p>
                  </a:txBody>
                  <a:tcPr>
                    <a:solidFill>
                      <a:srgbClr val="FFFF00"/>
                    </a:solidFill>
                  </a:tcPr>
                </a:tc>
                <a:tc>
                  <a:txBody>
                    <a:bodyPr/>
                    <a:lstStyle/>
                    <a:p>
                      <a:endParaRPr lang="en-US"/>
                    </a:p>
                  </a:txBody>
                  <a:tcPr>
                    <a:solidFill>
                      <a:srgbClr val="CC66FF"/>
                    </a:solidFill>
                  </a:tcPr>
                </a:tc>
                <a:tc>
                  <a:txBody>
                    <a:bodyPr/>
                    <a:lstStyle/>
                    <a:p>
                      <a:r>
                        <a:rPr lang="en-US" dirty="0" smtClean="0"/>
                        <a:t>11.7.19</a:t>
                      </a:r>
                      <a:endParaRPr lang="en-US" dirty="0"/>
                    </a:p>
                  </a:txBody>
                  <a:tcPr>
                    <a:solidFill>
                      <a:srgbClr val="00FF00"/>
                    </a:solidFill>
                  </a:tcPr>
                </a:tc>
                <a:tc>
                  <a:txBody>
                    <a:bodyPr/>
                    <a:lstStyle/>
                    <a:p>
                      <a:r>
                        <a:rPr lang="en-US" dirty="0" smtClean="0"/>
                        <a:t>11.19.19</a:t>
                      </a:r>
                      <a:endParaRPr lang="en-US" dirty="0"/>
                    </a:p>
                  </a:txBody>
                  <a:tcPr>
                    <a:solidFill>
                      <a:srgbClr val="6699FF"/>
                    </a:solidFill>
                  </a:tcPr>
                </a:tc>
              </a:tr>
              <a:tr h="370840">
                <a:tc>
                  <a:txBody>
                    <a:bodyPr/>
                    <a:lstStyle/>
                    <a:p>
                      <a:r>
                        <a:rPr lang="en-US" sz="1200" dirty="0" smtClean="0"/>
                        <a:t>Final Submit</a:t>
                      </a:r>
                      <a:endParaRPr lang="en-US" sz="1200" dirty="0"/>
                    </a:p>
                  </a:txBody>
                  <a:tcPr/>
                </a:tc>
                <a:tc>
                  <a:txBody>
                    <a:bodyPr/>
                    <a:lstStyle/>
                    <a:p>
                      <a:r>
                        <a:rPr lang="en-US" sz="1800" dirty="0" smtClean="0"/>
                        <a:t>10.22.19</a:t>
                      </a:r>
                      <a:endParaRPr lang="en-US" sz="1800" dirty="0"/>
                    </a:p>
                  </a:txBody>
                  <a:tcPr>
                    <a:solidFill>
                      <a:srgbClr val="FFFF00"/>
                    </a:solidFill>
                  </a:tcPr>
                </a:tc>
                <a:tc>
                  <a:txBody>
                    <a:bodyPr/>
                    <a:lstStyle/>
                    <a:p>
                      <a:r>
                        <a:rPr lang="en-US" dirty="0" smtClean="0"/>
                        <a:t>11.14.19</a:t>
                      </a:r>
                      <a:endParaRPr lang="en-US" dirty="0"/>
                    </a:p>
                  </a:txBody>
                  <a:tcPr>
                    <a:solidFill>
                      <a:srgbClr val="CC66FF"/>
                    </a:solidFill>
                  </a:tcPr>
                </a:tc>
                <a:tc>
                  <a:txBody>
                    <a:bodyPr/>
                    <a:lstStyle/>
                    <a:p>
                      <a:r>
                        <a:rPr lang="en-US" dirty="0" smtClean="0"/>
                        <a:t>11.26.19</a:t>
                      </a:r>
                      <a:endParaRPr lang="en-US" dirty="0"/>
                    </a:p>
                  </a:txBody>
                  <a:tcPr>
                    <a:solidFill>
                      <a:srgbClr val="00FF00"/>
                    </a:solidFill>
                  </a:tcPr>
                </a:tc>
                <a:tc>
                  <a:txBody>
                    <a:bodyPr/>
                    <a:lstStyle/>
                    <a:p>
                      <a:r>
                        <a:rPr lang="en-US" dirty="0" smtClean="0"/>
                        <a:t>12.3.19</a:t>
                      </a:r>
                      <a:endParaRPr lang="en-US" dirty="0"/>
                    </a:p>
                  </a:txBody>
                  <a:tcPr>
                    <a:solidFill>
                      <a:srgbClr val="6699FF"/>
                    </a:solidFill>
                  </a:tcPr>
                </a:tc>
              </a:tr>
              <a:tr h="370840">
                <a:tc>
                  <a:txBody>
                    <a:bodyPr/>
                    <a:lstStyle/>
                    <a:p>
                      <a:r>
                        <a:rPr lang="en-US" sz="1200" dirty="0" smtClean="0"/>
                        <a:t>Final Presentation </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NA</a:t>
                      </a:r>
                      <a:endParaRPr lang="en-US" sz="1200" dirty="0"/>
                    </a:p>
                  </a:txBody>
                  <a:tcPr/>
                </a:tc>
                <a:tc>
                  <a:txBody>
                    <a:bodyPr/>
                    <a:lstStyle/>
                    <a:p>
                      <a:r>
                        <a:rPr lang="en-US" sz="1200" dirty="0" smtClean="0"/>
                        <a:t>12.17.19  (Sect 1)</a:t>
                      </a:r>
                    </a:p>
                    <a:p>
                      <a:r>
                        <a:rPr lang="en-US" sz="1200" dirty="0" smtClean="0"/>
                        <a:t>12.12.19</a:t>
                      </a:r>
                      <a:r>
                        <a:rPr lang="en-US" sz="1200" baseline="0" dirty="0" smtClean="0"/>
                        <a:t> </a:t>
                      </a:r>
                      <a:r>
                        <a:rPr lang="en-US" sz="1200" dirty="0" smtClean="0"/>
                        <a:t>(Sect</a:t>
                      </a:r>
                      <a:r>
                        <a:rPr lang="en-US" sz="1200" baseline="0" dirty="0" smtClean="0"/>
                        <a:t> 2)</a:t>
                      </a:r>
                      <a:endParaRPr lang="en-US" sz="1200" dirty="0"/>
                    </a:p>
                  </a:txBody>
                  <a:tcPr>
                    <a:solidFill>
                      <a:srgbClr val="6699FF"/>
                    </a:solidFill>
                  </a:tcPr>
                </a:tc>
              </a:tr>
            </a:tbl>
          </a:graphicData>
        </a:graphic>
      </p:graphicFrame>
    </p:spTree>
    <p:extLst>
      <p:ext uri="{BB962C8B-B14F-4D97-AF65-F5344CB8AC3E}">
        <p14:creationId xmlns:p14="http://schemas.microsoft.com/office/powerpoint/2010/main" val="256807557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Multiple Submissions</a:t>
            </a:r>
            <a:endParaRPr lang="en-US" dirty="0"/>
          </a:p>
        </p:txBody>
      </p:sp>
      <p:sp>
        <p:nvSpPr>
          <p:cNvPr id="61443" name="Content Placeholder 2"/>
          <p:cNvSpPr>
            <a:spLocks noGrp="1"/>
          </p:cNvSpPr>
          <p:nvPr>
            <p:ph sz="quarter" idx="1"/>
          </p:nvPr>
        </p:nvSpPr>
        <p:spPr>
          <a:xfrm>
            <a:off x="457200" y="1600200"/>
            <a:ext cx="7467600" cy="4873625"/>
          </a:xfrm>
        </p:spPr>
        <p:txBody>
          <a:bodyPr/>
          <a:lstStyle/>
          <a:p>
            <a:pPr marL="571500" indent="-571500" eaLnBrk="1" hangingPunct="1">
              <a:buFont typeface="Arial" panose="020B0604020202020204" pitchFamily="34" charset="0"/>
              <a:buChar char="•"/>
            </a:pPr>
            <a:r>
              <a:rPr lang="en-US" altLang="en-US" sz="3600" dirty="0" smtClean="0"/>
              <a:t>	</a:t>
            </a:r>
            <a:r>
              <a:rPr lang="en-US" altLang="en-US" dirty="0" smtClean="0"/>
              <a:t>Submitting your own work from one class to another class or submitting one piece of work to two distinct classes is a kind of cheating.</a:t>
            </a:r>
          </a:p>
          <a:p>
            <a:pPr marL="571500" indent="-571500" eaLnBrk="1" hangingPunct="1">
              <a:buFont typeface="Arial" panose="020B0604020202020204" pitchFamily="34" charset="0"/>
              <a:buChar char="•"/>
            </a:pPr>
            <a:endParaRPr lang="en-US" altLang="en-US" dirty="0" smtClean="0"/>
          </a:p>
          <a:p>
            <a:pPr marL="571500" indent="-571500" eaLnBrk="1" hangingPunct="1">
              <a:buFont typeface="Arial" panose="020B0604020202020204" pitchFamily="34" charset="0"/>
              <a:buChar char="•"/>
            </a:pPr>
            <a:r>
              <a:rPr lang="en-US" altLang="en-US" dirty="0" smtClean="0"/>
              <a:t>	A paper for one class is not a paper for another class without advance permission. </a:t>
            </a:r>
          </a:p>
        </p:txBody>
      </p:sp>
    </p:spTree>
    <p:extLst>
      <p:ext uri="{BB962C8B-B14F-4D97-AF65-F5344CB8AC3E}">
        <p14:creationId xmlns:p14="http://schemas.microsoft.com/office/powerpoint/2010/main" val="309480565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1443">
                                            <p:txEl>
                                              <p:pRg st="2" end="2"/>
                                            </p:txEl>
                                          </p:spTgt>
                                        </p:tgtEl>
                                        <p:attrNameLst>
                                          <p:attrName>style.visibility</p:attrName>
                                        </p:attrNameLst>
                                      </p:cBhvr>
                                      <p:to>
                                        <p:strVal val="visible"/>
                                      </p:to>
                                    </p:set>
                                    <p:animEffect transition="in" filter="fade">
                                      <p:cBhvr>
                                        <p:cTn id="7" dur="1000"/>
                                        <p:tgtEl>
                                          <p:spTgt spid="61443">
                                            <p:txEl>
                                              <p:pRg st="2" end="2"/>
                                            </p:txEl>
                                          </p:spTgt>
                                        </p:tgtEl>
                                      </p:cBhvr>
                                    </p:animEffect>
                                    <p:anim calcmode="lin" valueType="num">
                                      <p:cBhvr>
                                        <p:cTn id="8" dur="1000" fill="hold"/>
                                        <p:tgtEl>
                                          <p:spTgt spid="6144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144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Unauthorized Sources</a:t>
            </a:r>
            <a:endParaRPr lang="en-US" dirty="0"/>
          </a:p>
        </p:txBody>
      </p:sp>
      <p:sp>
        <p:nvSpPr>
          <p:cNvPr id="3" name="Content Placeholder 2"/>
          <p:cNvSpPr>
            <a:spLocks noGrp="1"/>
          </p:cNvSpPr>
          <p:nvPr>
            <p:ph sz="quarter" idx="1"/>
          </p:nvPr>
        </p:nvSpPr>
        <p:spPr>
          <a:xfrm>
            <a:off x="457200" y="1600200"/>
            <a:ext cx="7467600" cy="4873625"/>
          </a:xfrm>
        </p:spPr>
        <p:txBody>
          <a:bodyPr>
            <a:normAutofit/>
          </a:bodyPr>
          <a:lstStyle/>
          <a:p>
            <a:pPr marL="457200" indent="-457200" eaLnBrk="1" fontAlgn="auto" hangingPunct="1">
              <a:spcAft>
                <a:spcPts val="0"/>
              </a:spcAft>
              <a:buFont typeface="Arial" panose="020B0604020202020204" pitchFamily="34" charset="0"/>
              <a:buChar char="•"/>
              <a:defRPr/>
            </a:pPr>
            <a:r>
              <a:rPr lang="en-US" dirty="0" smtClean="0"/>
              <a:t>	</a:t>
            </a:r>
            <a:r>
              <a:rPr lang="en-US" sz="2600" dirty="0" smtClean="0"/>
              <a:t>Using sources that one is not allowed to use as deemed by the instructor or the university as a whole is a kind of cheating, such as solution manuals. </a:t>
            </a:r>
          </a:p>
          <a:p>
            <a:pPr marL="457200" indent="-457200" eaLnBrk="1" fontAlgn="auto" hangingPunct="1">
              <a:spcAft>
                <a:spcPts val="0"/>
              </a:spcAft>
              <a:buFont typeface="Arial" panose="020B0604020202020204" pitchFamily="34" charset="0"/>
              <a:buChar char="•"/>
              <a:defRPr/>
            </a:pPr>
            <a:endParaRPr lang="en-US" sz="2600" dirty="0" smtClean="0"/>
          </a:p>
          <a:p>
            <a:pPr marL="457200" indent="-457200" eaLnBrk="1" fontAlgn="auto" hangingPunct="1">
              <a:spcAft>
                <a:spcPts val="0"/>
              </a:spcAft>
              <a:buFont typeface="Arial" panose="020B0604020202020204" pitchFamily="34" charset="0"/>
              <a:buChar char="•"/>
              <a:defRPr/>
            </a:pPr>
            <a:r>
              <a:rPr lang="en-US" sz="2600" dirty="0" smtClean="0"/>
              <a:t>	Also a text message from your friend with the answer to a question on the exam is a form of cheating. </a:t>
            </a:r>
            <a:endParaRPr lang="en-US" sz="2600" dirty="0"/>
          </a:p>
        </p:txBody>
      </p:sp>
    </p:spTree>
    <p:extLst>
      <p:ext uri="{BB962C8B-B14F-4D97-AF65-F5344CB8AC3E}">
        <p14:creationId xmlns:p14="http://schemas.microsoft.com/office/powerpoint/2010/main" val="32410310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Altering Grades</a:t>
            </a:r>
            <a:endParaRPr lang="en-US" dirty="0"/>
          </a:p>
        </p:txBody>
      </p:sp>
      <p:sp>
        <p:nvSpPr>
          <p:cNvPr id="63491" name="Content Placeholder 2"/>
          <p:cNvSpPr>
            <a:spLocks noGrp="1"/>
          </p:cNvSpPr>
          <p:nvPr>
            <p:ph sz="quarter" idx="1"/>
          </p:nvPr>
        </p:nvSpPr>
        <p:spPr>
          <a:xfrm>
            <a:off x="457200" y="1600200"/>
            <a:ext cx="7467600" cy="4873625"/>
          </a:xfrm>
        </p:spPr>
        <p:txBody>
          <a:bodyPr/>
          <a:lstStyle/>
          <a:p>
            <a:pPr marL="571500" indent="-571500" eaLnBrk="1" hangingPunct="1">
              <a:buFont typeface="Arial" panose="020B0604020202020204" pitchFamily="34" charset="0"/>
              <a:buChar char="•"/>
            </a:pPr>
            <a:r>
              <a:rPr lang="en-US" altLang="en-US" sz="3600" dirty="0" smtClean="0"/>
              <a:t>	</a:t>
            </a:r>
            <a:r>
              <a:rPr lang="en-US" altLang="en-US" dirty="0" smtClean="0"/>
              <a:t>Altering your grade in any way is a form of cheating. </a:t>
            </a:r>
          </a:p>
          <a:p>
            <a:pPr marL="571500" indent="-571500" eaLnBrk="1" hangingPunct="1">
              <a:buFont typeface="Arial" panose="020B0604020202020204" pitchFamily="34" charset="0"/>
              <a:buChar char="•"/>
            </a:pPr>
            <a:endParaRPr lang="en-US" altLang="en-US" dirty="0" smtClean="0"/>
          </a:p>
          <a:p>
            <a:pPr marL="571500" indent="-571500" eaLnBrk="1" hangingPunct="1">
              <a:buFont typeface="Arial" panose="020B0604020202020204" pitchFamily="34" charset="0"/>
              <a:buChar char="•"/>
            </a:pPr>
            <a:r>
              <a:rPr lang="en-US" altLang="en-US" dirty="0" smtClean="0"/>
              <a:t>	If you are given a C on your homework, paper, or exam and then you change your grade to a B+, you have cheated. </a:t>
            </a:r>
          </a:p>
        </p:txBody>
      </p:sp>
    </p:spTree>
    <p:extLst>
      <p:ext uri="{BB962C8B-B14F-4D97-AF65-F5344CB8AC3E}">
        <p14:creationId xmlns:p14="http://schemas.microsoft.com/office/powerpoint/2010/main" val="37474691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1">
                                            <p:txEl>
                                              <p:pRg st="2" end="2"/>
                                            </p:txEl>
                                          </p:spTgt>
                                        </p:tgtEl>
                                        <p:attrNameLst>
                                          <p:attrName>style.visibility</p:attrName>
                                        </p:attrNameLst>
                                      </p:cBhvr>
                                      <p:to>
                                        <p:strVal val="visible"/>
                                      </p:to>
                                    </p:set>
                                    <p:animEffect transition="in" filter="fade">
                                      <p:cBhvr>
                                        <p:cTn id="7" dur="1000"/>
                                        <p:tgtEl>
                                          <p:spTgt spid="63491">
                                            <p:txEl>
                                              <p:pRg st="2" end="2"/>
                                            </p:txEl>
                                          </p:spTgt>
                                        </p:tgtEl>
                                      </p:cBhvr>
                                    </p:animEffect>
                                    <p:anim calcmode="lin" valueType="num">
                                      <p:cBhvr>
                                        <p:cTn id="8" dur="1000" fill="hold"/>
                                        <p:tgtEl>
                                          <p:spTgt spid="63491">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349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Surrogate</a:t>
            </a:r>
            <a:endParaRPr lang="en-US" dirty="0"/>
          </a:p>
        </p:txBody>
      </p:sp>
      <p:sp>
        <p:nvSpPr>
          <p:cNvPr id="64515" name="Content Placeholder 2"/>
          <p:cNvSpPr>
            <a:spLocks noGrp="1"/>
          </p:cNvSpPr>
          <p:nvPr>
            <p:ph sz="quarter" idx="1"/>
          </p:nvPr>
        </p:nvSpPr>
        <p:spPr>
          <a:xfrm>
            <a:off x="457200" y="1600200"/>
            <a:ext cx="7467600" cy="4873625"/>
          </a:xfrm>
        </p:spPr>
        <p:txBody>
          <a:bodyPr/>
          <a:lstStyle/>
          <a:p>
            <a:pPr marL="571500" indent="-571500" eaLnBrk="1" hangingPunct="1">
              <a:buFont typeface="Arial" panose="020B0604020202020204" pitchFamily="34" charset="0"/>
              <a:buChar char="•"/>
            </a:pPr>
            <a:r>
              <a:rPr lang="en-US" altLang="en-US" sz="3600" dirty="0" smtClean="0"/>
              <a:t>	</a:t>
            </a:r>
            <a:r>
              <a:rPr lang="en-US" altLang="en-US" dirty="0" smtClean="0"/>
              <a:t>Surrogate cheating occurs when someone else either does your homework, takes an exam for you, or writes your paper.</a:t>
            </a:r>
          </a:p>
          <a:p>
            <a:pPr marL="457200" indent="-457200" eaLnBrk="1" hangingPunct="1">
              <a:buFont typeface="Arial" panose="020B0604020202020204" pitchFamily="34" charset="0"/>
              <a:buChar char="•"/>
            </a:pPr>
            <a:endParaRPr lang="en-US" altLang="en-US" dirty="0" smtClean="0"/>
          </a:p>
          <a:p>
            <a:pPr marL="457200" indent="-457200" eaLnBrk="1" hangingPunct="1">
              <a:buFont typeface="Arial" panose="020B0604020202020204" pitchFamily="34" charset="0"/>
              <a:buChar char="•"/>
            </a:pPr>
            <a:r>
              <a:rPr lang="en-US" altLang="en-US" dirty="0" smtClean="0"/>
              <a:t>	Doing someone’s work for them is a kind of cheating. </a:t>
            </a:r>
          </a:p>
        </p:txBody>
      </p:sp>
    </p:spTree>
    <p:extLst>
      <p:ext uri="{BB962C8B-B14F-4D97-AF65-F5344CB8AC3E}">
        <p14:creationId xmlns:p14="http://schemas.microsoft.com/office/powerpoint/2010/main" val="37404392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t>Why is Cheating Wrong?</a:t>
            </a:r>
            <a:endParaRPr lang="en-US" dirty="0"/>
          </a:p>
        </p:txBody>
      </p:sp>
      <p:sp>
        <p:nvSpPr>
          <p:cNvPr id="65539" name="Content Placeholder 2"/>
          <p:cNvSpPr>
            <a:spLocks noGrp="1"/>
          </p:cNvSpPr>
          <p:nvPr>
            <p:ph sz="quarter" idx="1"/>
          </p:nvPr>
        </p:nvSpPr>
        <p:spPr>
          <a:xfrm>
            <a:off x="457200" y="1600200"/>
            <a:ext cx="7467600" cy="4873625"/>
          </a:xfrm>
        </p:spPr>
        <p:txBody>
          <a:bodyPr/>
          <a:lstStyle/>
          <a:p>
            <a:pPr marL="571500" indent="-571500" eaLnBrk="1" hangingPunct="1">
              <a:buFont typeface="Arial" panose="020B0604020202020204" pitchFamily="34" charset="0"/>
              <a:buChar char="•"/>
            </a:pPr>
            <a:r>
              <a:rPr lang="en-US" altLang="en-US" sz="3600" dirty="0" smtClean="0"/>
              <a:t>	</a:t>
            </a:r>
            <a:r>
              <a:rPr lang="en-US" altLang="en-US" dirty="0" smtClean="0"/>
              <a:t>Cheating undermines the credibility of the university and the degrees it awards. </a:t>
            </a:r>
          </a:p>
          <a:p>
            <a:pPr marL="571500" indent="-571500" eaLnBrk="1" hangingPunct="1">
              <a:buFont typeface="Arial" panose="020B0604020202020204" pitchFamily="34" charset="0"/>
              <a:buChar char="•"/>
            </a:pPr>
            <a:endParaRPr lang="en-US" altLang="en-US" dirty="0" smtClean="0"/>
          </a:p>
          <a:p>
            <a:pPr marL="457200" indent="-457200" eaLnBrk="1" hangingPunct="1">
              <a:buFont typeface="Arial" panose="020B0604020202020204" pitchFamily="34" charset="0"/>
              <a:buChar char="•"/>
            </a:pPr>
            <a:r>
              <a:rPr lang="en-US" altLang="en-US" dirty="0" smtClean="0"/>
              <a:t>	If too many people cheat at SJSU, then the degrees awarded by SJSU won’t certify that its students are competent. So, by cheating you not only hurt yourself, you also hurt others. </a:t>
            </a:r>
          </a:p>
        </p:txBody>
      </p:sp>
    </p:spTree>
    <p:extLst>
      <p:ext uri="{BB962C8B-B14F-4D97-AF65-F5344CB8AC3E}">
        <p14:creationId xmlns:p14="http://schemas.microsoft.com/office/powerpoint/2010/main" val="2916254182"/>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eaLnBrk="1" fontAlgn="auto" hangingPunct="1">
              <a:spcAft>
                <a:spcPts val="0"/>
              </a:spcAft>
              <a:defRPr/>
            </a:pPr>
            <a:r>
              <a:rPr lang="en-US" dirty="0" smtClean="0"/>
              <a:t>Ethics – Courage &amp; Integrity</a:t>
            </a:r>
            <a:endParaRPr lang="en-US" dirty="0"/>
          </a:p>
        </p:txBody>
      </p:sp>
      <p:sp>
        <p:nvSpPr>
          <p:cNvPr id="66563" name="Content Placeholder 2"/>
          <p:cNvSpPr>
            <a:spLocks noGrp="1"/>
          </p:cNvSpPr>
          <p:nvPr>
            <p:ph sz="quarter" idx="1"/>
          </p:nvPr>
        </p:nvSpPr>
        <p:spPr>
          <a:xfrm>
            <a:off x="457200" y="1600200"/>
            <a:ext cx="7467600" cy="4873625"/>
          </a:xfrm>
        </p:spPr>
        <p:txBody>
          <a:bodyPr/>
          <a:lstStyle/>
          <a:p>
            <a:pPr eaLnBrk="1" hangingPunct="1"/>
            <a:r>
              <a:rPr lang="en-US" altLang="en-US" dirty="0" smtClean="0"/>
              <a:t>As we will be seeing more and more being ethical requires:</a:t>
            </a:r>
          </a:p>
          <a:p>
            <a:pPr eaLnBrk="1" hangingPunct="1"/>
            <a:endParaRPr lang="en-US" altLang="en-US" dirty="0" smtClean="0"/>
          </a:p>
          <a:p>
            <a:pPr lvl="1" eaLnBrk="1" hangingPunct="1"/>
            <a:r>
              <a:rPr lang="en-US" altLang="en-US" sz="2400" dirty="0" smtClean="0"/>
              <a:t>Courage to do the right thing the situation calls for.</a:t>
            </a:r>
          </a:p>
          <a:p>
            <a:pPr lvl="1" eaLnBrk="1" hangingPunct="1"/>
            <a:endParaRPr lang="en-US" altLang="en-US" sz="2400" dirty="0" smtClean="0"/>
          </a:p>
          <a:p>
            <a:pPr lvl="1" eaLnBrk="1" hangingPunct="1">
              <a:buFont typeface="Wingdings 2" pitchFamily="18" charset="2"/>
              <a:buNone/>
            </a:pPr>
            <a:r>
              <a:rPr lang="en-US" altLang="en-US" sz="2400" dirty="0" smtClean="0"/>
              <a:t>&amp;</a:t>
            </a:r>
            <a:endParaRPr lang="en-US" altLang="en-US" dirty="0" smtClean="0"/>
          </a:p>
          <a:p>
            <a:pPr lvl="1" eaLnBrk="1" hangingPunct="1"/>
            <a:endParaRPr lang="en-US" altLang="en-US" dirty="0" smtClean="0"/>
          </a:p>
          <a:p>
            <a:pPr lvl="1" eaLnBrk="1" hangingPunct="1"/>
            <a:r>
              <a:rPr lang="en-US" altLang="en-US" sz="2400" dirty="0" smtClean="0"/>
              <a:t>The integrity to withstand the pressures that push you in the wrong direction.  </a:t>
            </a:r>
          </a:p>
          <a:p>
            <a:pPr eaLnBrk="1" hangingPunct="1">
              <a:buFont typeface="Wingdings" pitchFamily="2" charset="2"/>
              <a:buNone/>
            </a:pPr>
            <a:endParaRPr lang="en-US" altLang="en-US" dirty="0" smtClean="0"/>
          </a:p>
        </p:txBody>
      </p:sp>
    </p:spTree>
    <p:extLst>
      <p:ext uri="{BB962C8B-B14F-4D97-AF65-F5344CB8AC3E}">
        <p14:creationId xmlns:p14="http://schemas.microsoft.com/office/powerpoint/2010/main" val="112285598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6563">
                                            <p:txEl>
                                              <p:pRg st="2" end="2"/>
                                            </p:txEl>
                                          </p:spTgt>
                                        </p:tgtEl>
                                        <p:attrNameLst>
                                          <p:attrName>style.visibility</p:attrName>
                                        </p:attrNameLst>
                                      </p:cBhvr>
                                      <p:to>
                                        <p:strVal val="visible"/>
                                      </p:to>
                                    </p:set>
                                    <p:animEffect transition="in" filter="fade">
                                      <p:cBhvr>
                                        <p:cTn id="7" dur="1000"/>
                                        <p:tgtEl>
                                          <p:spTgt spid="66563">
                                            <p:txEl>
                                              <p:pRg st="2" end="2"/>
                                            </p:txEl>
                                          </p:spTgt>
                                        </p:tgtEl>
                                      </p:cBhvr>
                                    </p:animEffect>
                                    <p:anim calcmode="lin" valueType="num">
                                      <p:cBhvr>
                                        <p:cTn id="8" dur="1000" fill="hold"/>
                                        <p:tgtEl>
                                          <p:spTgt spid="6656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6656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6563">
                                            <p:txEl>
                                              <p:pRg st="4" end="4"/>
                                            </p:txEl>
                                          </p:spTgt>
                                        </p:tgtEl>
                                        <p:attrNameLst>
                                          <p:attrName>style.visibility</p:attrName>
                                        </p:attrNameLst>
                                      </p:cBhvr>
                                      <p:to>
                                        <p:strVal val="visible"/>
                                      </p:to>
                                    </p:set>
                                    <p:animEffect transition="in" filter="fade">
                                      <p:cBhvr>
                                        <p:cTn id="14" dur="1000"/>
                                        <p:tgtEl>
                                          <p:spTgt spid="66563">
                                            <p:txEl>
                                              <p:pRg st="4" end="4"/>
                                            </p:txEl>
                                          </p:spTgt>
                                        </p:tgtEl>
                                      </p:cBhvr>
                                    </p:animEffect>
                                    <p:anim calcmode="lin" valueType="num">
                                      <p:cBhvr>
                                        <p:cTn id="15" dur="1000" fill="hold"/>
                                        <p:tgtEl>
                                          <p:spTgt spid="66563">
                                            <p:txEl>
                                              <p:pRg st="4" end="4"/>
                                            </p:txEl>
                                          </p:spTgt>
                                        </p:tgtEl>
                                        <p:attrNameLst>
                                          <p:attrName>ppt_x</p:attrName>
                                        </p:attrNameLst>
                                      </p:cBhvr>
                                      <p:tavLst>
                                        <p:tav tm="0">
                                          <p:val>
                                            <p:strVal val="#ppt_x"/>
                                          </p:val>
                                        </p:tav>
                                        <p:tav tm="100000">
                                          <p:val>
                                            <p:strVal val="#ppt_x"/>
                                          </p:val>
                                        </p:tav>
                                      </p:tavLst>
                                    </p:anim>
                                    <p:anim calcmode="lin" valueType="num">
                                      <p:cBhvr>
                                        <p:cTn id="16" dur="1000" fill="hold"/>
                                        <p:tgtEl>
                                          <p:spTgt spid="6656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6563">
                                            <p:txEl>
                                              <p:pRg st="6" end="6"/>
                                            </p:txEl>
                                          </p:spTgt>
                                        </p:tgtEl>
                                        <p:attrNameLst>
                                          <p:attrName>style.visibility</p:attrName>
                                        </p:attrNameLst>
                                      </p:cBhvr>
                                      <p:to>
                                        <p:strVal val="visible"/>
                                      </p:to>
                                    </p:set>
                                    <p:animEffect transition="in" filter="fade">
                                      <p:cBhvr>
                                        <p:cTn id="21" dur="1000"/>
                                        <p:tgtEl>
                                          <p:spTgt spid="66563">
                                            <p:txEl>
                                              <p:pRg st="6" end="6"/>
                                            </p:txEl>
                                          </p:spTgt>
                                        </p:tgtEl>
                                      </p:cBhvr>
                                    </p:animEffect>
                                    <p:anim calcmode="lin" valueType="num">
                                      <p:cBhvr>
                                        <p:cTn id="22" dur="1000" fill="hold"/>
                                        <p:tgtEl>
                                          <p:spTgt spid="66563">
                                            <p:txEl>
                                              <p:pRg st="6" end="6"/>
                                            </p:txEl>
                                          </p:spTgt>
                                        </p:tgtEl>
                                        <p:attrNameLst>
                                          <p:attrName>ppt_x</p:attrName>
                                        </p:attrNameLst>
                                      </p:cBhvr>
                                      <p:tavLst>
                                        <p:tav tm="0">
                                          <p:val>
                                            <p:strVal val="#ppt_x"/>
                                          </p:val>
                                        </p:tav>
                                        <p:tav tm="100000">
                                          <p:val>
                                            <p:strVal val="#ppt_x"/>
                                          </p:val>
                                        </p:tav>
                                      </p:tavLst>
                                    </p:anim>
                                    <p:anim calcmode="lin" valueType="num">
                                      <p:cBhvr>
                                        <p:cTn id="23" dur="1000" fill="hold"/>
                                        <p:tgtEl>
                                          <p:spTgt spid="6656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Resume Presentation </a:t>
            </a:r>
            <a:endParaRPr lang="en-US" dirty="0"/>
          </a:p>
        </p:txBody>
      </p:sp>
    </p:spTree>
    <p:extLst>
      <p:ext uri="{BB962C8B-B14F-4D97-AF65-F5344CB8AC3E}">
        <p14:creationId xmlns:p14="http://schemas.microsoft.com/office/powerpoint/2010/main" val="23519776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258795"/>
            <a:ext cx="7886700" cy="886159"/>
          </a:xfrm>
        </p:spPr>
        <p:txBody>
          <a:bodyPr>
            <a:normAutofit fontScale="90000"/>
          </a:bodyPr>
          <a:lstStyle/>
          <a:p>
            <a:r>
              <a:rPr lang="en-US" dirty="0" smtClean="0"/>
              <a:t>Start the Resume Research</a:t>
            </a:r>
            <a:endParaRPr lang="en-US" dirty="0"/>
          </a:p>
        </p:txBody>
      </p:sp>
      <p:sp>
        <p:nvSpPr>
          <p:cNvPr id="3" name="Content Placeholder 2"/>
          <p:cNvSpPr>
            <a:spLocks noGrp="1"/>
          </p:cNvSpPr>
          <p:nvPr>
            <p:ph idx="1"/>
          </p:nvPr>
        </p:nvSpPr>
        <p:spPr>
          <a:xfrm>
            <a:off x="619319" y="1381992"/>
            <a:ext cx="7886700" cy="5351318"/>
          </a:xfrm>
        </p:spPr>
        <p:txBody>
          <a:bodyPr>
            <a:normAutofit fontScale="92500" lnSpcReduction="20000"/>
          </a:bodyPr>
          <a:lstStyle/>
          <a:p>
            <a:r>
              <a:rPr lang="en-US" dirty="0" smtClean="0"/>
              <a:t>-Posted on Canvas </a:t>
            </a:r>
          </a:p>
          <a:p>
            <a:r>
              <a:rPr lang="en-US" dirty="0" smtClean="0"/>
              <a:t>-Final Due Nov 1, 2018</a:t>
            </a:r>
          </a:p>
          <a:p>
            <a:endParaRPr lang="en-US" dirty="0" smtClean="0"/>
          </a:p>
          <a:p>
            <a:r>
              <a:rPr lang="en-US" dirty="0" smtClean="0">
                <a:solidFill>
                  <a:srgbClr val="FFFF00"/>
                </a:solidFill>
              </a:rPr>
              <a:t>-BRING AT LEAST </a:t>
            </a:r>
            <a:r>
              <a:rPr lang="en-US" dirty="0" smtClean="0"/>
              <a:t>ONE JOB POSTING </a:t>
            </a:r>
            <a:r>
              <a:rPr lang="en-US" dirty="0" smtClean="0">
                <a:solidFill>
                  <a:srgbClr val="FFFF00"/>
                </a:solidFill>
              </a:rPr>
              <a:t>TO CLASS TU, Oct 16 and Thu, Oct 18</a:t>
            </a:r>
          </a:p>
          <a:p>
            <a:endParaRPr lang="en-US" dirty="0" smtClean="0">
              <a:solidFill>
                <a:srgbClr val="FFFF00"/>
              </a:solidFill>
            </a:endParaRPr>
          </a:p>
          <a:p>
            <a:r>
              <a:rPr lang="en-US" dirty="0" smtClean="0"/>
              <a:t>-</a:t>
            </a:r>
            <a:r>
              <a:rPr lang="en-US" dirty="0">
                <a:solidFill>
                  <a:srgbClr val="FFFF00"/>
                </a:solidFill>
              </a:rPr>
              <a:t>Find three (3) job postings</a:t>
            </a:r>
            <a:r>
              <a:rPr lang="en-US" dirty="0"/>
              <a:t>. Analyze them, and determine what will influence the company to select you for consideration. </a:t>
            </a:r>
            <a:endParaRPr lang="en-US" dirty="0" smtClean="0"/>
          </a:p>
          <a:p>
            <a:pPr marL="457200" indent="-457200">
              <a:buAutoNum type="arabicPeriod"/>
            </a:pPr>
            <a:r>
              <a:rPr lang="en-US" dirty="0" smtClean="0"/>
              <a:t>Write </a:t>
            </a:r>
            <a:r>
              <a:rPr lang="en-US" dirty="0"/>
              <a:t>an </a:t>
            </a:r>
            <a:r>
              <a:rPr lang="en-US" dirty="0">
                <a:solidFill>
                  <a:srgbClr val="FFFF00"/>
                </a:solidFill>
              </a:rPr>
              <a:t>analysis </a:t>
            </a:r>
            <a:r>
              <a:rPr lang="en-US" dirty="0" smtClean="0">
                <a:solidFill>
                  <a:srgbClr val="FFFF00"/>
                </a:solidFill>
              </a:rPr>
              <a:t>paragraph for </a:t>
            </a:r>
            <a:r>
              <a:rPr lang="en-US" dirty="0">
                <a:solidFill>
                  <a:srgbClr val="FFFF00"/>
                </a:solidFill>
              </a:rPr>
              <a:t>each </a:t>
            </a:r>
            <a:r>
              <a:rPr lang="en-US" dirty="0"/>
              <a:t>indicating how you think they will make the decision, what you have to offer, what you hope to get, and what the company will offer, and what they hope to get. </a:t>
            </a:r>
            <a:endParaRPr lang="en-US" dirty="0" smtClean="0"/>
          </a:p>
          <a:p>
            <a:pPr marL="457200" indent="-457200">
              <a:buAutoNum type="arabicPeriod"/>
            </a:pPr>
            <a:r>
              <a:rPr lang="en-US" dirty="0" smtClean="0"/>
              <a:t>Indicate </a:t>
            </a:r>
            <a:r>
              <a:rPr lang="en-US" dirty="0">
                <a:solidFill>
                  <a:srgbClr val="FFFF00"/>
                </a:solidFill>
              </a:rPr>
              <a:t>what you will place in the resume to influence the decision maker</a:t>
            </a:r>
            <a:r>
              <a:rPr lang="en-US" dirty="0"/>
              <a:t>. Look beyond just the technical. </a:t>
            </a:r>
          </a:p>
          <a:p>
            <a:pPr marL="457200" indent="-457200">
              <a:buAutoNum type="arabicPeriod"/>
            </a:pPr>
            <a:r>
              <a:rPr lang="en-US" dirty="0" smtClean="0">
                <a:solidFill>
                  <a:srgbClr val="FFFF00"/>
                </a:solidFill>
              </a:rPr>
              <a:t>Write </a:t>
            </a:r>
            <a:r>
              <a:rPr lang="en-US" dirty="0">
                <a:solidFill>
                  <a:srgbClr val="FFFF00"/>
                </a:solidFill>
              </a:rPr>
              <a:t>a targeted resume for each company</a:t>
            </a:r>
            <a:r>
              <a:rPr lang="en-US" dirty="0" smtClean="0"/>
              <a:t>.</a:t>
            </a:r>
          </a:p>
          <a:p>
            <a:endParaRPr lang="en-US" dirty="0"/>
          </a:p>
          <a:p>
            <a:endParaRPr lang="en-US" dirty="0"/>
          </a:p>
          <a:p>
            <a:r>
              <a:rPr lang="en-US" dirty="0"/>
              <a:t>Submit analysis and resumes on Canvas. The analysis will be plagiarism checked. Please put </a:t>
            </a:r>
            <a:r>
              <a:rPr lang="en-US" dirty="0" smtClean="0"/>
              <a:t>analysis and resumes in separate files. </a:t>
            </a:r>
            <a:r>
              <a:rPr lang="en-US" dirty="0"/>
              <a:t>The resumes will be checked, but </a:t>
            </a:r>
            <a:r>
              <a:rPr lang="en-US" dirty="0" smtClean="0"/>
              <a:t>not scored.</a:t>
            </a:r>
            <a:endParaRPr lang="en-US" dirty="0"/>
          </a:p>
          <a:p>
            <a:endParaRPr lang="en-US" dirty="0"/>
          </a:p>
        </p:txBody>
      </p:sp>
    </p:spTree>
    <p:extLst>
      <p:ext uri="{BB962C8B-B14F-4D97-AF65-F5344CB8AC3E}">
        <p14:creationId xmlns:p14="http://schemas.microsoft.com/office/powerpoint/2010/main" val="464240557"/>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496" y="21753"/>
            <a:ext cx="5751576" cy="6782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8125" y="2551176"/>
            <a:ext cx="1628775" cy="57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934975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120" y="-1"/>
            <a:ext cx="6464808" cy="6802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197641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999" y="697084"/>
            <a:ext cx="7596377" cy="500507"/>
          </a:xfrm>
        </p:spPr>
        <p:txBody>
          <a:bodyPr>
            <a:normAutofit fontScale="90000"/>
          </a:bodyPr>
          <a:lstStyle/>
          <a:p>
            <a:r>
              <a:rPr lang="en-US" dirty="0" smtClean="0"/>
              <a:t>Midterm Down the Home Stretch</a:t>
            </a:r>
            <a:endParaRPr lang="en-US" dirty="0"/>
          </a:p>
        </p:txBody>
      </p:sp>
      <p:sp>
        <p:nvSpPr>
          <p:cNvPr id="3" name="Text Placeholder 2"/>
          <p:cNvSpPr>
            <a:spLocks noGrp="1"/>
          </p:cNvSpPr>
          <p:nvPr>
            <p:ph type="body" sz="quarter" idx="10"/>
          </p:nvPr>
        </p:nvSpPr>
        <p:spPr/>
        <p:txBody>
          <a:bodyPr/>
          <a:lstStyle/>
          <a:p>
            <a:endParaRPr lang="en-US"/>
          </a:p>
        </p:txBody>
      </p:sp>
      <p:sp>
        <p:nvSpPr>
          <p:cNvPr id="4" name="Text Placeholder 3"/>
          <p:cNvSpPr>
            <a:spLocks noGrp="1"/>
          </p:cNvSpPr>
          <p:nvPr>
            <p:ph type="body" sz="quarter" idx="11"/>
          </p:nvPr>
        </p:nvSpPr>
        <p:spPr/>
        <p:txBody>
          <a:bodyPr/>
          <a:lstStyle/>
          <a:p>
            <a:endParaRPr lang="en-US"/>
          </a:p>
        </p:txBody>
      </p:sp>
      <p:sp>
        <p:nvSpPr>
          <p:cNvPr id="6" name="Text Placeholder 5"/>
          <p:cNvSpPr>
            <a:spLocks noGrp="1"/>
          </p:cNvSpPr>
          <p:nvPr>
            <p:ph type="body" sz="quarter" idx="12"/>
          </p:nvPr>
        </p:nvSpPr>
        <p:spPr/>
        <p:txBody>
          <a:bodyPr/>
          <a:lstStyle/>
          <a:p>
            <a:endParaRPr lang="en-US"/>
          </a:p>
        </p:txBody>
      </p:sp>
      <p:sp>
        <p:nvSpPr>
          <p:cNvPr id="7" name="Text Placeholder 6"/>
          <p:cNvSpPr>
            <a:spLocks noGrp="1"/>
          </p:cNvSpPr>
          <p:nvPr>
            <p:ph type="body" sz="quarter" idx="13"/>
          </p:nvPr>
        </p:nvSpPr>
        <p:spPr/>
        <p:txBody>
          <a:bodyPr>
            <a:normAutofit fontScale="92500" lnSpcReduction="20000"/>
          </a:bodyPr>
          <a:lstStyle/>
          <a:p>
            <a:endParaRPr lang="en-US"/>
          </a:p>
        </p:txBody>
      </p:sp>
      <p:sp>
        <p:nvSpPr>
          <p:cNvPr id="8" name="Text Placeholder 7"/>
          <p:cNvSpPr>
            <a:spLocks noGrp="1"/>
          </p:cNvSpPr>
          <p:nvPr>
            <p:ph type="body" sz="quarter" idx="14"/>
          </p:nvPr>
        </p:nvSpPr>
        <p:spPr/>
        <p:txBody>
          <a:bodyPr/>
          <a:lstStyle/>
          <a:p>
            <a:endParaRPr lang="en-US"/>
          </a:p>
        </p:txBody>
      </p:sp>
      <p:sp>
        <p:nvSpPr>
          <p:cNvPr id="9" name="Text Placeholder 8"/>
          <p:cNvSpPr>
            <a:spLocks noGrp="1"/>
          </p:cNvSpPr>
          <p:nvPr>
            <p:ph type="body" sz="quarter" idx="15"/>
          </p:nvPr>
        </p:nvSpPr>
        <p:spPr/>
        <p:txBody>
          <a:bodyPr/>
          <a:lstStyle/>
          <a:p>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122732163"/>
              </p:ext>
            </p:extLst>
          </p:nvPr>
        </p:nvGraphicFramePr>
        <p:xfrm>
          <a:off x="779316" y="1397000"/>
          <a:ext cx="7741228" cy="3403600"/>
        </p:xfrm>
        <a:graphic>
          <a:graphicData uri="http://schemas.openxmlformats.org/drawingml/2006/table">
            <a:tbl>
              <a:tblPr firstRow="1" bandRow="1">
                <a:tableStyleId>{5C22544A-7EE6-4342-B048-85BDC9FD1C3A}</a:tableStyleId>
              </a:tblPr>
              <a:tblGrid>
                <a:gridCol w="3739701"/>
                <a:gridCol w="1413274"/>
                <a:gridCol w="2588253"/>
              </a:tblGrid>
              <a:tr h="370840">
                <a:tc>
                  <a:txBody>
                    <a:bodyPr/>
                    <a:lstStyle/>
                    <a:p>
                      <a:r>
                        <a:rPr lang="en-US" dirty="0" smtClean="0"/>
                        <a:t>Step</a:t>
                      </a:r>
                      <a:endParaRPr lang="en-US" dirty="0"/>
                    </a:p>
                  </a:txBody>
                  <a:tcPr/>
                </a:tc>
                <a:tc>
                  <a:txBody>
                    <a:bodyPr/>
                    <a:lstStyle/>
                    <a:p>
                      <a:r>
                        <a:rPr lang="en-US" dirty="0" smtClean="0"/>
                        <a:t>Due</a:t>
                      </a:r>
                      <a:endParaRPr lang="en-US" dirty="0"/>
                    </a:p>
                  </a:txBody>
                  <a:tcPr/>
                </a:tc>
                <a:tc>
                  <a:txBody>
                    <a:bodyPr/>
                    <a:lstStyle/>
                    <a:p>
                      <a:r>
                        <a:rPr lang="en-US" dirty="0" smtClean="0"/>
                        <a:t>Notes</a:t>
                      </a:r>
                      <a:endParaRPr lang="en-US" dirty="0"/>
                    </a:p>
                  </a:txBody>
                  <a:tcPr/>
                </a:tc>
              </a:tr>
              <a:tr h="370840">
                <a:tc>
                  <a:txBody>
                    <a:bodyPr/>
                    <a:lstStyle/>
                    <a:p>
                      <a:r>
                        <a:rPr lang="en-US" dirty="0" smtClean="0"/>
                        <a:t>Identify topic</a:t>
                      </a:r>
                      <a:endParaRPr lang="en-US" dirty="0"/>
                    </a:p>
                  </a:txBody>
                  <a:tcPr>
                    <a:solidFill>
                      <a:srgbClr val="FFFF00"/>
                    </a:solidFill>
                  </a:tcPr>
                </a:tc>
                <a:tc>
                  <a:txBody>
                    <a:bodyPr/>
                    <a:lstStyle/>
                    <a:p>
                      <a:r>
                        <a:rPr lang="en-US" dirty="0" smtClean="0"/>
                        <a:t>2.14.19</a:t>
                      </a:r>
                      <a:endParaRPr lang="en-US" dirty="0"/>
                    </a:p>
                  </a:txBody>
                  <a:tcPr>
                    <a:solidFill>
                      <a:srgbClr val="FFFF00"/>
                    </a:solidFill>
                  </a:tcPr>
                </a:tc>
                <a:tc>
                  <a:txBody>
                    <a:bodyPr/>
                    <a:lstStyle/>
                    <a:p>
                      <a:r>
                        <a:rPr lang="en-US" dirty="0" smtClean="0"/>
                        <a:t>1 paragraph on end product (Bring to Class)</a:t>
                      </a:r>
                      <a:endParaRPr lang="en-US" dirty="0"/>
                    </a:p>
                  </a:txBody>
                  <a:tcPr>
                    <a:solidFill>
                      <a:srgbClr val="FFFF00"/>
                    </a:solidFill>
                  </a:tcPr>
                </a:tc>
              </a:tr>
              <a:tr h="370840">
                <a:tc>
                  <a:txBody>
                    <a:bodyPr/>
                    <a:lstStyle/>
                    <a:p>
                      <a:r>
                        <a:rPr lang="en-US" dirty="0" smtClean="0"/>
                        <a:t>Propose a product/ company</a:t>
                      </a:r>
                      <a:endParaRPr lang="en-US" dirty="0"/>
                    </a:p>
                  </a:txBody>
                  <a:tcPr>
                    <a:solidFill>
                      <a:srgbClr val="FFFF00"/>
                    </a:solidFill>
                  </a:tcPr>
                </a:tc>
                <a:tc>
                  <a:txBody>
                    <a:bodyPr/>
                    <a:lstStyle/>
                    <a:p>
                      <a:r>
                        <a:rPr lang="en-US" dirty="0" smtClean="0"/>
                        <a:t>2.21.19</a:t>
                      </a:r>
                      <a:endParaRPr lang="en-US" dirty="0"/>
                    </a:p>
                  </a:txBody>
                  <a:tcPr>
                    <a:solidFill>
                      <a:srgbClr val="FFFF00"/>
                    </a:solidFill>
                  </a:tcPr>
                </a:tc>
                <a:tc>
                  <a:txBody>
                    <a:bodyPr/>
                    <a:lstStyle/>
                    <a:p>
                      <a:r>
                        <a:rPr lang="en-US" dirty="0" smtClean="0"/>
                        <a:t>600 words</a:t>
                      </a:r>
                      <a:r>
                        <a:rPr lang="en-US" baseline="0" dirty="0" smtClean="0"/>
                        <a:t> overview of the paper (</a:t>
                      </a:r>
                      <a:r>
                        <a:rPr lang="en-US" baseline="0" dirty="0" err="1" smtClean="0"/>
                        <a:t>Turnin</a:t>
                      </a:r>
                      <a:r>
                        <a:rPr lang="en-US" baseline="0" dirty="0" smtClean="0"/>
                        <a:t>)</a:t>
                      </a:r>
                      <a:endParaRPr lang="en-US" dirty="0"/>
                    </a:p>
                  </a:txBody>
                  <a:tcPr>
                    <a:solidFill>
                      <a:srgbClr val="FFFF00"/>
                    </a:solidFill>
                  </a:tcPr>
                </a:tc>
              </a:tr>
              <a:tr h="370840">
                <a:tc>
                  <a:txBody>
                    <a:bodyPr/>
                    <a:lstStyle/>
                    <a:p>
                      <a:r>
                        <a:rPr lang="en-US" dirty="0" smtClean="0"/>
                        <a:t>Abstract/Outline</a:t>
                      </a:r>
                      <a:endParaRPr lang="en-US" dirty="0"/>
                    </a:p>
                  </a:txBody>
                  <a:tcPr>
                    <a:solidFill>
                      <a:srgbClr val="FFFF00"/>
                    </a:solidFill>
                  </a:tcPr>
                </a:tc>
                <a:tc>
                  <a:txBody>
                    <a:bodyPr/>
                    <a:lstStyle/>
                    <a:p>
                      <a:r>
                        <a:rPr lang="en-US" dirty="0" smtClean="0"/>
                        <a:t>2.26.19</a:t>
                      </a:r>
                      <a:endParaRPr lang="en-US" dirty="0"/>
                    </a:p>
                  </a:txBody>
                  <a:tcPr>
                    <a:solidFill>
                      <a:srgbClr val="FFFF00"/>
                    </a:solidFill>
                  </a:tcPr>
                </a:tc>
                <a:tc>
                  <a:txBody>
                    <a:bodyPr/>
                    <a:lstStyle/>
                    <a:p>
                      <a:r>
                        <a:rPr lang="en-US" dirty="0" smtClean="0"/>
                        <a:t>Skeleton of the paper</a:t>
                      </a:r>
                      <a:endParaRPr lang="en-US" dirty="0"/>
                    </a:p>
                  </a:txBody>
                  <a:tcPr>
                    <a:solidFill>
                      <a:srgbClr val="FFFF00"/>
                    </a:solidFill>
                  </a:tcPr>
                </a:tc>
              </a:tr>
              <a:tr h="370840">
                <a:tc>
                  <a:txBody>
                    <a:bodyPr/>
                    <a:lstStyle/>
                    <a:p>
                      <a:r>
                        <a:rPr lang="en-US" dirty="0" smtClean="0"/>
                        <a:t>Research Deliverable</a:t>
                      </a:r>
                      <a:endParaRPr lang="en-US" dirty="0"/>
                    </a:p>
                  </a:txBody>
                  <a:tcPr>
                    <a:solidFill>
                      <a:srgbClr val="FFFF00"/>
                    </a:solidFill>
                  </a:tcPr>
                </a:tc>
                <a:tc>
                  <a:txBody>
                    <a:bodyPr/>
                    <a:lstStyle/>
                    <a:p>
                      <a:r>
                        <a:rPr lang="en-US" dirty="0" smtClean="0"/>
                        <a:t>3.5.19</a:t>
                      </a:r>
                      <a:endParaRPr lang="en-US" dirty="0"/>
                    </a:p>
                  </a:txBody>
                  <a:tcPr>
                    <a:solidFill>
                      <a:srgbClr val="FFFF00"/>
                    </a:solidFill>
                  </a:tcPr>
                </a:tc>
                <a:tc>
                  <a:txBody>
                    <a:bodyPr/>
                    <a:lstStyle/>
                    <a:p>
                      <a:r>
                        <a:rPr lang="en-US" dirty="0" smtClean="0"/>
                        <a:t>Supporting Elements</a:t>
                      </a:r>
                      <a:endParaRPr lang="en-US" dirty="0"/>
                    </a:p>
                  </a:txBody>
                  <a:tcPr>
                    <a:solidFill>
                      <a:srgbClr val="FFFF00"/>
                    </a:solidFill>
                  </a:tcPr>
                </a:tc>
              </a:tr>
              <a:tr h="370840">
                <a:tc>
                  <a:txBody>
                    <a:bodyPr/>
                    <a:lstStyle/>
                    <a:p>
                      <a:r>
                        <a:rPr lang="en-US" dirty="0" smtClean="0"/>
                        <a:t>Draft</a:t>
                      </a:r>
                      <a:endParaRPr lang="en-US" dirty="0"/>
                    </a:p>
                  </a:txBody>
                  <a:tcPr>
                    <a:solidFill>
                      <a:srgbClr val="FFFF00"/>
                    </a:solidFill>
                  </a:tcPr>
                </a:tc>
                <a:tc>
                  <a:txBody>
                    <a:bodyPr/>
                    <a:lstStyle/>
                    <a:p>
                      <a:r>
                        <a:rPr lang="en-US" dirty="0" smtClean="0"/>
                        <a:t>3.12.19</a:t>
                      </a:r>
                      <a:endParaRPr lang="en-US" dirty="0"/>
                    </a:p>
                  </a:txBody>
                  <a:tcPr>
                    <a:solidFill>
                      <a:srgbClr val="FFFF00"/>
                    </a:solidFill>
                  </a:tcPr>
                </a:tc>
                <a:tc>
                  <a:txBody>
                    <a:bodyPr/>
                    <a:lstStyle/>
                    <a:p>
                      <a:r>
                        <a:rPr lang="en-US" dirty="0" smtClean="0"/>
                        <a:t>Complete paper, but needing edit</a:t>
                      </a:r>
                      <a:endParaRPr lang="en-US" dirty="0"/>
                    </a:p>
                  </a:txBody>
                  <a:tcPr>
                    <a:solidFill>
                      <a:srgbClr val="FFFF00"/>
                    </a:solidFill>
                  </a:tcPr>
                </a:tc>
              </a:tr>
              <a:tr h="370840">
                <a:tc>
                  <a:txBody>
                    <a:bodyPr/>
                    <a:lstStyle/>
                    <a:p>
                      <a:r>
                        <a:rPr lang="en-US" dirty="0" smtClean="0"/>
                        <a:t>Final Submission </a:t>
                      </a:r>
                      <a:endParaRPr lang="en-US" dirty="0"/>
                    </a:p>
                  </a:txBody>
                  <a:tcPr/>
                </a:tc>
                <a:tc>
                  <a:txBody>
                    <a:bodyPr/>
                    <a:lstStyle/>
                    <a:p>
                      <a:r>
                        <a:rPr lang="en-US" dirty="0" smtClean="0"/>
                        <a:t>3.22.19</a:t>
                      </a:r>
                      <a:endParaRPr lang="en-US" dirty="0"/>
                    </a:p>
                  </a:txBody>
                  <a:tcPr/>
                </a:tc>
                <a:tc>
                  <a:txBody>
                    <a:bodyPr/>
                    <a:lstStyle/>
                    <a:p>
                      <a:r>
                        <a:rPr lang="en-US" dirty="0" smtClean="0"/>
                        <a:t>Final product</a:t>
                      </a:r>
                      <a:endParaRPr lang="en-US" dirty="0"/>
                    </a:p>
                  </a:txBody>
                  <a:tcPr/>
                </a:tc>
              </a:tr>
            </a:tbl>
          </a:graphicData>
        </a:graphic>
      </p:graphicFrame>
    </p:spTree>
    <p:extLst>
      <p:ext uri="{BB962C8B-B14F-4D97-AF65-F5344CB8AC3E}">
        <p14:creationId xmlns:p14="http://schemas.microsoft.com/office/powerpoint/2010/main" val="326947623"/>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812" y="0"/>
            <a:ext cx="5653467" cy="68247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00891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62" y="393877"/>
            <a:ext cx="8759537" cy="886159"/>
          </a:xfrm>
        </p:spPr>
        <p:txBody>
          <a:bodyPr>
            <a:normAutofit/>
          </a:bodyPr>
          <a:lstStyle/>
          <a:p>
            <a:r>
              <a:rPr lang="en-US" sz="4000" dirty="0" smtClean="0"/>
              <a:t>Key Elements of Job Descriptions</a:t>
            </a:r>
            <a:endParaRPr lang="en-US" sz="4000" dirty="0"/>
          </a:p>
        </p:txBody>
      </p:sp>
      <p:sp>
        <p:nvSpPr>
          <p:cNvPr id="3" name="Content Placeholder 2"/>
          <p:cNvSpPr>
            <a:spLocks noGrp="1"/>
          </p:cNvSpPr>
          <p:nvPr>
            <p:ph idx="1"/>
          </p:nvPr>
        </p:nvSpPr>
        <p:spPr>
          <a:xfrm>
            <a:off x="628650" y="1672936"/>
            <a:ext cx="7886700" cy="4904509"/>
          </a:xfrm>
        </p:spPr>
        <p:txBody>
          <a:bodyPr/>
          <a:lstStyle/>
          <a:p>
            <a:pPr marL="342900" indent="-342900">
              <a:buFont typeface="Arial" panose="020B0604020202020204" pitchFamily="34" charset="0"/>
              <a:buChar char="•"/>
            </a:pPr>
            <a:r>
              <a:rPr lang="en-US" dirty="0" smtClean="0"/>
              <a:t>Job Overview</a:t>
            </a:r>
          </a:p>
          <a:p>
            <a:pPr marL="800100" lvl="1" indent="-342900">
              <a:buFont typeface="Arial" panose="020B0604020202020204" pitchFamily="34" charset="0"/>
              <a:buChar char="•"/>
            </a:pPr>
            <a:r>
              <a:rPr lang="en-US" dirty="0" smtClean="0"/>
              <a:t>Area</a:t>
            </a:r>
          </a:p>
          <a:p>
            <a:pPr marL="800100" lvl="1" indent="-342900">
              <a:buFont typeface="Arial" panose="020B0604020202020204" pitchFamily="34" charset="0"/>
              <a:buChar char="•"/>
            </a:pPr>
            <a:r>
              <a:rPr lang="en-US" dirty="0" smtClean="0"/>
              <a:t>Responsibilities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Qualifications</a:t>
            </a:r>
          </a:p>
          <a:p>
            <a:pPr marL="342900"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smtClean="0"/>
              <a:t>Minimum</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r>
              <a:rPr lang="en-US" dirty="0" smtClean="0"/>
              <a:t>Preferred</a:t>
            </a:r>
          </a:p>
          <a:p>
            <a:pPr marL="800100" lvl="1"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Experience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Special Opportunities/ “Wild Cards”</a:t>
            </a:r>
          </a:p>
          <a:p>
            <a:pPr marL="800100" lvl="1"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227355028"/>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259" y="456223"/>
            <a:ext cx="7886700" cy="886159"/>
          </a:xfrm>
        </p:spPr>
        <p:txBody>
          <a:bodyPr/>
          <a:lstStyle/>
          <a:p>
            <a:r>
              <a:rPr lang="en-US" dirty="0" smtClean="0">
                <a:solidFill>
                  <a:srgbClr val="FFFF00"/>
                </a:solidFill>
              </a:rPr>
              <a:t>Fair Warning</a:t>
            </a:r>
            <a:endParaRPr lang="en-US" dirty="0">
              <a:solidFill>
                <a:srgbClr val="FFFF00"/>
              </a:solidFill>
            </a:endParaRPr>
          </a:p>
        </p:txBody>
      </p:sp>
      <p:sp>
        <p:nvSpPr>
          <p:cNvPr id="3" name="Content Placeholder 2"/>
          <p:cNvSpPr>
            <a:spLocks noGrp="1"/>
          </p:cNvSpPr>
          <p:nvPr>
            <p:ph idx="1"/>
          </p:nvPr>
        </p:nvSpPr>
        <p:spPr>
          <a:xfrm>
            <a:off x="576696" y="1481987"/>
            <a:ext cx="7886700" cy="4233013"/>
          </a:xfrm>
        </p:spPr>
        <p:txBody>
          <a:bodyPr>
            <a:normAutofit/>
          </a:bodyPr>
          <a:lstStyle/>
          <a:p>
            <a:r>
              <a:rPr lang="en-US" dirty="0" smtClean="0"/>
              <a:t>In Class Writing Exercise starting </a:t>
            </a:r>
            <a:r>
              <a:rPr lang="en-US" dirty="0" smtClean="0">
                <a:solidFill>
                  <a:srgbClr val="FFFF00"/>
                </a:solidFill>
              </a:rPr>
              <a:t>at beginning of class coming within next four weeks</a:t>
            </a:r>
          </a:p>
          <a:p>
            <a:endParaRPr lang="en-US" dirty="0"/>
          </a:p>
          <a:p>
            <a:r>
              <a:rPr lang="en-US" dirty="0" smtClean="0"/>
              <a:t>Allowed </a:t>
            </a:r>
            <a:r>
              <a:rPr lang="en-US" dirty="0" smtClean="0">
                <a:solidFill>
                  <a:srgbClr val="FFFF00"/>
                </a:solidFill>
              </a:rPr>
              <a:t>20 minutes to complete (hard stop </a:t>
            </a:r>
            <a:r>
              <a:rPr lang="en-US" dirty="0" smtClean="0"/>
              <a:t>at 4:50 pm)</a:t>
            </a:r>
          </a:p>
          <a:p>
            <a:endParaRPr lang="en-US" dirty="0"/>
          </a:p>
          <a:p>
            <a:r>
              <a:rPr lang="en-US" dirty="0" smtClean="0"/>
              <a:t>Topic will be per recent class lectures and discussions </a:t>
            </a:r>
          </a:p>
          <a:p>
            <a:endParaRPr lang="en-US" dirty="0"/>
          </a:p>
          <a:p>
            <a:r>
              <a:rPr lang="en-US" dirty="0" smtClean="0"/>
              <a:t>Up to 10 points with 0 for “no show”</a:t>
            </a:r>
          </a:p>
          <a:p>
            <a:endParaRPr lang="en-US" dirty="0"/>
          </a:p>
          <a:p>
            <a:r>
              <a:rPr lang="en-US" dirty="0" smtClean="0"/>
              <a:t>No makeups per syllabus</a:t>
            </a:r>
          </a:p>
          <a:p>
            <a:endParaRPr lang="en-US" dirty="0"/>
          </a:p>
          <a:p>
            <a:endParaRPr lang="en-US" dirty="0" smtClean="0"/>
          </a:p>
        </p:txBody>
      </p:sp>
    </p:spTree>
    <p:extLst>
      <p:ext uri="{BB962C8B-B14F-4D97-AF65-F5344CB8AC3E}">
        <p14:creationId xmlns:p14="http://schemas.microsoft.com/office/powerpoint/2010/main" val="3768031116"/>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01335" y="1204368"/>
            <a:ext cx="8551719" cy="886159"/>
          </a:xfrm>
        </p:spPr>
        <p:txBody>
          <a:bodyPr>
            <a:noAutofit/>
          </a:bodyPr>
          <a:lstStyle/>
          <a:p>
            <a:r>
              <a:rPr lang="en-US" sz="3600" dirty="0" smtClean="0"/>
              <a:t>Virtue Ethics Final </a:t>
            </a:r>
            <a:r>
              <a:rPr lang="en-US" sz="3600" dirty="0" err="1" smtClean="0"/>
              <a:t>Wrapup</a:t>
            </a:r>
            <a:r>
              <a:rPr lang="en-US" sz="3600" dirty="0" smtClean="0"/>
              <a:t> </a:t>
            </a:r>
            <a:endParaRPr lang="en-US" sz="3600" dirty="0"/>
          </a:p>
        </p:txBody>
      </p:sp>
      <p:sp>
        <p:nvSpPr>
          <p:cNvPr id="7" name="Content Placeholder 6"/>
          <p:cNvSpPr>
            <a:spLocks noGrp="1"/>
          </p:cNvSpPr>
          <p:nvPr>
            <p:ph sz="quarter" idx="12"/>
          </p:nvPr>
        </p:nvSpPr>
        <p:spPr>
          <a:xfrm>
            <a:off x="628650" y="2666993"/>
            <a:ext cx="7886700" cy="2754935"/>
          </a:xfrm>
        </p:spPr>
        <p:txBody>
          <a:bodyPr/>
          <a:lstStyle/>
          <a:p>
            <a:pPr marL="342900" indent="-342900">
              <a:buFont typeface="Arial" panose="020B0604020202020204" pitchFamily="34" charset="0"/>
              <a:buChar char="•"/>
            </a:pPr>
            <a:r>
              <a:rPr lang="en-US" dirty="0" smtClean="0">
                <a:solidFill>
                  <a:srgbClr val="FFFF00"/>
                </a:solidFill>
              </a:rPr>
              <a:t>Objectivity, Honesty and Care</a:t>
            </a:r>
            <a:r>
              <a:rPr lang="en-US" dirty="0" smtClean="0"/>
              <a:t> are basic virtues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solidFill>
                  <a:srgbClr val="FFFF00"/>
                </a:solidFill>
              </a:rPr>
              <a:t>Overall virtue is weighted average of the basic variables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Application of the weighting factors is driven by </a:t>
            </a:r>
            <a:r>
              <a:rPr lang="en-US" dirty="0" err="1" smtClean="0">
                <a:solidFill>
                  <a:srgbClr val="FFFF00"/>
                </a:solidFill>
              </a:rPr>
              <a:t>phronesis</a:t>
            </a:r>
            <a:r>
              <a:rPr lang="en-US" dirty="0" smtClean="0"/>
              <a:t> of the investigator</a:t>
            </a:r>
            <a:endParaRPr lang="en-US" dirty="0"/>
          </a:p>
        </p:txBody>
      </p:sp>
      <p:sp>
        <p:nvSpPr>
          <p:cNvPr id="9" name="Text Placeholder 8"/>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60052117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73" y="284886"/>
            <a:ext cx="3272530" cy="2873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908" y="274495"/>
            <a:ext cx="5547723" cy="3714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908" y="4020513"/>
            <a:ext cx="5547723" cy="2723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673152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750" y="0"/>
            <a:ext cx="7886700" cy="886159"/>
          </a:xfrm>
        </p:spPr>
        <p:txBody>
          <a:bodyPr>
            <a:normAutofit fontScale="90000"/>
          </a:bodyPr>
          <a:lstStyle/>
          <a:p>
            <a:r>
              <a:rPr lang="en-US" sz="3600" dirty="0" smtClean="0"/>
              <a:t>Uber –Otto Case </a:t>
            </a:r>
            <a:r>
              <a:rPr lang="en-US" sz="3600" dirty="0"/>
              <a:t/>
            </a:r>
            <a:br>
              <a:rPr lang="en-US" sz="3600" dirty="0"/>
            </a:br>
            <a:r>
              <a:rPr lang="en-US" sz="1300" dirty="0">
                <a:hlinkClick r:id="rId2"/>
              </a:rPr>
              <a:t>https://</a:t>
            </a:r>
            <a:r>
              <a:rPr lang="en-US" sz="1300" dirty="0" smtClean="0">
                <a:hlinkClick r:id="rId2"/>
              </a:rPr>
              <a:t>finance.yahoo.com/news/court-filing-shows-former-waymo-161100457.html</a:t>
            </a:r>
            <a:r>
              <a:rPr lang="en-US" sz="1300" dirty="0" smtClean="0"/>
              <a:t/>
            </a:r>
            <a:br>
              <a:rPr lang="en-US" sz="1300" dirty="0" smtClean="0"/>
            </a:br>
            <a:endParaRPr lang="en-US" sz="1300" dirty="0"/>
          </a:p>
        </p:txBody>
      </p:sp>
      <p:sp>
        <p:nvSpPr>
          <p:cNvPr id="3" name="Content Placeholder 2"/>
          <p:cNvSpPr>
            <a:spLocks noGrp="1"/>
          </p:cNvSpPr>
          <p:nvPr>
            <p:ph idx="1"/>
          </p:nvPr>
        </p:nvSpPr>
        <p:spPr>
          <a:xfrm>
            <a:off x="370609" y="853066"/>
            <a:ext cx="8229600" cy="4525963"/>
          </a:xfrm>
        </p:spPr>
        <p:txBody>
          <a:bodyPr>
            <a:normAutofit/>
          </a:bodyPr>
          <a:lstStyle/>
          <a:p>
            <a:r>
              <a:rPr lang="en-US" sz="1600" dirty="0" smtClean="0"/>
              <a:t>In 2016, Uber was considering buying a self-driving truck business called Otto </a:t>
            </a:r>
          </a:p>
          <a:p>
            <a:pPr lvl="1"/>
            <a:r>
              <a:rPr lang="en-US" sz="1600" dirty="0" smtClean="0"/>
              <a:t>Otto founders were </a:t>
            </a:r>
            <a:r>
              <a:rPr lang="en-US" sz="1600" dirty="0"/>
              <a:t>Anthony </a:t>
            </a:r>
            <a:r>
              <a:rPr lang="en-US" sz="1600" dirty="0" err="1"/>
              <a:t>Levandowski</a:t>
            </a:r>
            <a:r>
              <a:rPr lang="en-US" sz="1600" dirty="0"/>
              <a:t>, </a:t>
            </a:r>
            <a:r>
              <a:rPr lang="en-US" sz="1600" dirty="0" err="1"/>
              <a:t>Lior</a:t>
            </a:r>
            <a:r>
              <a:rPr lang="en-US" sz="1600" dirty="0"/>
              <a:t> Ron and Don </a:t>
            </a:r>
            <a:r>
              <a:rPr lang="en-US" sz="1600" dirty="0" smtClean="0"/>
              <a:t>Burnette, formerly </a:t>
            </a:r>
            <a:r>
              <a:rPr lang="en-US" sz="1600" dirty="0" err="1" smtClean="0"/>
              <a:t>Waymo</a:t>
            </a:r>
            <a:r>
              <a:rPr lang="en-US" sz="1600" dirty="0" smtClean="0"/>
              <a:t>/Google employees</a:t>
            </a:r>
          </a:p>
          <a:p>
            <a:pPr lvl="1"/>
            <a:r>
              <a:rPr lang="en-US" sz="1600" dirty="0" smtClean="0"/>
              <a:t>Uber commissioned a due diligence report related to Otto before buying </a:t>
            </a:r>
          </a:p>
          <a:p>
            <a:r>
              <a:rPr lang="en-US" sz="1600" dirty="0" smtClean="0"/>
              <a:t>In August 2016, Uber closed the deal and bought Otto</a:t>
            </a:r>
          </a:p>
          <a:p>
            <a:r>
              <a:rPr lang="en-US" sz="1600" dirty="0" err="1" smtClean="0"/>
              <a:t>Waymo</a:t>
            </a:r>
            <a:r>
              <a:rPr lang="en-US" sz="1600" dirty="0" smtClean="0"/>
              <a:t> separately sued Uber for IP infringement related to LiDAR and requested access to the due diligence report </a:t>
            </a:r>
          </a:p>
          <a:p>
            <a:pPr lvl="1"/>
            <a:r>
              <a:rPr lang="en-US" sz="1600" dirty="0" err="1" smtClean="0"/>
              <a:t>Levandowski</a:t>
            </a:r>
            <a:r>
              <a:rPr lang="en-US" sz="1600" dirty="0" smtClean="0"/>
              <a:t> had 50,000 work emails from his Google employment as well as Google car photos, technical diagrams and a LiDAR patent application</a:t>
            </a:r>
          </a:p>
          <a:p>
            <a:pPr lvl="1"/>
            <a:r>
              <a:rPr lang="en-US" sz="1600" dirty="0" err="1" smtClean="0"/>
              <a:t>Levandowski</a:t>
            </a:r>
            <a:r>
              <a:rPr lang="en-US" sz="1600" dirty="0" smtClean="0"/>
              <a:t> also discovered 5 disks in his possession that had Google proprietary info during his relationship with Uber and notified the Uber CEO that “he (</a:t>
            </a:r>
            <a:r>
              <a:rPr lang="en-US" sz="1600" dirty="0" err="1" smtClean="0"/>
              <a:t>Levandowski</a:t>
            </a:r>
            <a:r>
              <a:rPr lang="en-US" sz="1600" dirty="0" smtClean="0"/>
              <a:t>) wanted them destroyed”</a:t>
            </a:r>
          </a:p>
          <a:p>
            <a:pPr lvl="1"/>
            <a:r>
              <a:rPr lang="en-US" sz="1600" dirty="0" err="1" smtClean="0"/>
              <a:t>Lior</a:t>
            </a:r>
            <a:r>
              <a:rPr lang="en-US" sz="1600" dirty="0" smtClean="0"/>
              <a:t> Ron had Google images on his phone and computer that he destroyed during the investigation</a:t>
            </a:r>
          </a:p>
          <a:p>
            <a:r>
              <a:rPr lang="en-US" sz="1600" dirty="0" smtClean="0"/>
              <a:t>In order to win their case against Uber, </a:t>
            </a:r>
            <a:r>
              <a:rPr lang="en-US" sz="1600" dirty="0" err="1" smtClean="0"/>
              <a:t>Waymo</a:t>
            </a:r>
            <a:r>
              <a:rPr lang="en-US" sz="1600" dirty="0" smtClean="0"/>
              <a:t>/Google must prove that the inputs from the Otto founders were used to develop the Uber LiDAR product(s) </a:t>
            </a:r>
          </a:p>
          <a:p>
            <a:pPr lvl="1"/>
            <a:endParaRPr lang="en-US" sz="1400" dirty="0" smtClean="0"/>
          </a:p>
          <a:p>
            <a:pPr marL="457200" lvl="1" indent="0">
              <a:buNone/>
            </a:pPr>
            <a:endParaRPr lang="en-US" dirty="0"/>
          </a:p>
        </p:txBody>
      </p:sp>
      <p:sp>
        <p:nvSpPr>
          <p:cNvPr id="6" name="TextBox 5"/>
          <p:cNvSpPr txBox="1"/>
          <p:nvPr/>
        </p:nvSpPr>
        <p:spPr>
          <a:xfrm>
            <a:off x="41564" y="5337467"/>
            <a:ext cx="9029700" cy="1477328"/>
          </a:xfrm>
          <a:prstGeom prst="rect">
            <a:avLst/>
          </a:prstGeom>
          <a:noFill/>
          <a:ln>
            <a:solidFill>
              <a:schemeClr val="bg1"/>
            </a:solidFill>
          </a:ln>
        </p:spPr>
        <p:txBody>
          <a:bodyPr wrap="square" rtlCol="0">
            <a:spAutoFit/>
          </a:bodyPr>
          <a:lstStyle/>
          <a:p>
            <a:r>
              <a:rPr lang="en-US" dirty="0" smtClean="0">
                <a:solidFill>
                  <a:schemeClr val="bg1"/>
                </a:solidFill>
              </a:rPr>
              <a:t>Given that the Uber Due Diligence report was received BEFORE Uber bought Otto, </a:t>
            </a:r>
            <a:r>
              <a:rPr lang="en-US" dirty="0" smtClean="0">
                <a:solidFill>
                  <a:srgbClr val="FFFF00"/>
                </a:solidFill>
              </a:rPr>
              <a:t>did Uber management display Virtue Ethics  in completing the acquisition?  Support your answer. </a:t>
            </a:r>
            <a:r>
              <a:rPr lang="en-US" dirty="0" smtClean="0">
                <a:solidFill>
                  <a:schemeClr val="bg1"/>
                </a:solidFill>
              </a:rPr>
              <a:t>If not, what should Uber have done before going forward to acquire Otto?  (1/2 page concise statements)</a:t>
            </a:r>
          </a:p>
          <a:p>
            <a:r>
              <a:rPr lang="en-US" dirty="0" smtClean="0">
                <a:solidFill>
                  <a:srgbClr val="FFFF00"/>
                </a:solidFill>
              </a:rPr>
              <a:t>(note: Do NOT provide ethical analysis of </a:t>
            </a:r>
            <a:r>
              <a:rPr lang="en-US" dirty="0" err="1" smtClean="0">
                <a:solidFill>
                  <a:srgbClr val="FFFF00"/>
                </a:solidFill>
              </a:rPr>
              <a:t>Levandowski</a:t>
            </a:r>
            <a:r>
              <a:rPr lang="en-US" dirty="0" smtClean="0">
                <a:solidFill>
                  <a:srgbClr val="FFFF00"/>
                </a:solidFill>
              </a:rPr>
              <a:t>, Ron and Burnette)</a:t>
            </a:r>
            <a:endParaRPr lang="en-US" dirty="0">
              <a:solidFill>
                <a:srgbClr val="FFFF00"/>
              </a:solidFill>
            </a:endParaRPr>
          </a:p>
        </p:txBody>
      </p:sp>
    </p:spTree>
    <p:extLst>
      <p:ext uri="{BB962C8B-B14F-4D97-AF65-F5344CB8AC3E}">
        <p14:creationId xmlns:p14="http://schemas.microsoft.com/office/powerpoint/2010/main" val="838567430"/>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560185" cy="387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31685" y="647511"/>
            <a:ext cx="5512315" cy="646331"/>
          </a:xfrm>
          <a:prstGeom prst="rect">
            <a:avLst/>
          </a:prstGeom>
          <a:noFill/>
          <a:ln>
            <a:solidFill>
              <a:srgbClr val="FFFF00"/>
            </a:solidFill>
          </a:ln>
        </p:spPr>
        <p:txBody>
          <a:bodyPr wrap="square" rtlCol="0">
            <a:spAutoFit/>
          </a:bodyPr>
          <a:lstStyle/>
          <a:p>
            <a:r>
              <a:rPr lang="en-US" sz="3600" dirty="0" smtClean="0">
                <a:solidFill>
                  <a:srgbClr val="FFFF00"/>
                </a:solidFill>
              </a:rPr>
              <a:t>Feb 18, 2018: Settlement!</a:t>
            </a:r>
            <a:endParaRPr lang="en-US" sz="3600" dirty="0">
              <a:solidFill>
                <a:srgbClr val="FFFF00"/>
              </a:solidFill>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1685" y="2358736"/>
            <a:ext cx="5512316" cy="4503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144114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7086" y="144496"/>
            <a:ext cx="7886700" cy="886159"/>
          </a:xfrm>
        </p:spPr>
        <p:txBody>
          <a:bodyPr>
            <a:normAutofit/>
          </a:bodyPr>
          <a:lstStyle/>
          <a:p>
            <a:r>
              <a:rPr lang="en-US" sz="3600" dirty="0" smtClean="0"/>
              <a:t>Group Discussion / Presentations</a:t>
            </a:r>
            <a:endParaRPr lang="en-US" sz="3600" dirty="0"/>
          </a:p>
        </p:txBody>
      </p:sp>
      <p:sp>
        <p:nvSpPr>
          <p:cNvPr id="3" name="Content Placeholder 2"/>
          <p:cNvSpPr>
            <a:spLocks noGrp="1"/>
          </p:cNvSpPr>
          <p:nvPr>
            <p:ph idx="1"/>
          </p:nvPr>
        </p:nvSpPr>
        <p:spPr>
          <a:xfrm>
            <a:off x="628650" y="976746"/>
            <a:ext cx="7886700" cy="2815936"/>
          </a:xfrm>
        </p:spPr>
        <p:txBody>
          <a:bodyPr>
            <a:normAutofit fontScale="92500" lnSpcReduction="20000"/>
          </a:bodyPr>
          <a:lstStyle/>
          <a:p>
            <a:pPr marL="342900" indent="-342900">
              <a:buFont typeface="Arial" panose="020B0604020202020204" pitchFamily="34" charset="0"/>
              <a:buChar char="•"/>
            </a:pPr>
            <a:r>
              <a:rPr lang="en-US" dirty="0" smtClean="0"/>
              <a:t>Form Groups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Take turns discussing your Finals Topic and dialogue on the chosen option:</a:t>
            </a:r>
          </a:p>
          <a:p>
            <a:pPr marL="800100" lvl="1" indent="-342900">
              <a:buFont typeface="Arial" panose="020B0604020202020204" pitchFamily="34" charset="0"/>
              <a:buChar char="•"/>
            </a:pPr>
            <a:r>
              <a:rPr lang="en-US" dirty="0" smtClean="0"/>
              <a:t>Enhanced Product</a:t>
            </a:r>
          </a:p>
          <a:p>
            <a:pPr marL="800100" lvl="1" indent="-342900">
              <a:buFont typeface="Arial" panose="020B0604020202020204" pitchFamily="34" charset="0"/>
              <a:buChar char="•"/>
            </a:pPr>
            <a:r>
              <a:rPr lang="en-US" dirty="0" smtClean="0"/>
              <a:t>Research Area</a:t>
            </a:r>
          </a:p>
          <a:p>
            <a:pPr marL="800100" lvl="1" indent="-342900">
              <a:buFont typeface="Arial" panose="020B0604020202020204" pitchFamily="34" charset="0"/>
              <a:buChar char="•"/>
            </a:pPr>
            <a:r>
              <a:rPr lang="en-US" dirty="0" smtClean="0"/>
              <a:t>Masters Project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Choose one of your group to present their individual topic with the following minimum info:</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56368912"/>
              </p:ext>
            </p:extLst>
          </p:nvPr>
        </p:nvGraphicFramePr>
        <p:xfrm>
          <a:off x="1922317" y="3870037"/>
          <a:ext cx="4779819" cy="2834640"/>
        </p:xfrm>
        <a:graphic>
          <a:graphicData uri="http://schemas.openxmlformats.org/drawingml/2006/table">
            <a:tbl>
              <a:tblPr firstRow="1" bandRow="1">
                <a:tableStyleId>{5C22544A-7EE6-4342-B048-85BDC9FD1C3A}</a:tableStyleId>
              </a:tblPr>
              <a:tblGrid>
                <a:gridCol w="1593273"/>
                <a:gridCol w="1593273"/>
                <a:gridCol w="1593273"/>
              </a:tblGrid>
              <a:tr h="370840">
                <a:tc>
                  <a:txBody>
                    <a:bodyPr/>
                    <a:lstStyle/>
                    <a:p>
                      <a:endParaRPr lang="en-US" dirty="0"/>
                    </a:p>
                  </a:txBody>
                  <a:tcPr/>
                </a:tc>
                <a:tc>
                  <a:txBody>
                    <a:bodyPr/>
                    <a:lstStyle/>
                    <a:p>
                      <a:r>
                        <a:rPr lang="en-US" dirty="0" smtClean="0"/>
                        <a:t>Enhanced</a:t>
                      </a:r>
                      <a:r>
                        <a:rPr lang="en-US" baseline="0" dirty="0" smtClean="0"/>
                        <a:t> Product</a:t>
                      </a:r>
                    </a:p>
                    <a:p>
                      <a:r>
                        <a:rPr lang="en-US" baseline="0" dirty="0" smtClean="0"/>
                        <a:t> (#1)</a:t>
                      </a:r>
                      <a:endParaRPr lang="en-US" dirty="0"/>
                    </a:p>
                  </a:txBody>
                  <a:tcPr/>
                </a:tc>
                <a:tc>
                  <a:txBody>
                    <a:bodyPr/>
                    <a:lstStyle/>
                    <a:p>
                      <a:r>
                        <a:rPr lang="en-US" dirty="0" smtClean="0"/>
                        <a:t>Research Area /Masters Project (#2)</a:t>
                      </a:r>
                      <a:endParaRPr lang="en-US" dirty="0"/>
                    </a:p>
                  </a:txBody>
                  <a:tcPr/>
                </a:tc>
              </a:tr>
              <a:tr h="370840">
                <a:tc>
                  <a:txBody>
                    <a:bodyPr/>
                    <a:lstStyle/>
                    <a:p>
                      <a:r>
                        <a:rPr lang="en-US" dirty="0" smtClean="0"/>
                        <a:t>Area of Interest</a:t>
                      </a:r>
                      <a:endParaRPr lang="en-US" dirty="0"/>
                    </a:p>
                  </a:txBody>
                  <a:tcPr/>
                </a:tc>
                <a:tc>
                  <a:txBody>
                    <a:bodyPr/>
                    <a:lstStyle/>
                    <a:p>
                      <a:pPr algn="ctr"/>
                      <a:r>
                        <a:rPr lang="en-US" dirty="0" smtClean="0"/>
                        <a:t>Industry</a:t>
                      </a:r>
                      <a:endParaRPr lang="en-US" dirty="0"/>
                    </a:p>
                  </a:txBody>
                  <a:tcPr/>
                </a:tc>
                <a:tc>
                  <a:txBody>
                    <a:bodyPr/>
                    <a:lstStyle/>
                    <a:p>
                      <a:pPr algn="ctr"/>
                      <a:r>
                        <a:rPr lang="en-US" dirty="0" smtClean="0"/>
                        <a:t>Area of Research</a:t>
                      </a:r>
                      <a:endParaRPr lang="en-US" dirty="0"/>
                    </a:p>
                  </a:txBody>
                  <a:tcPr/>
                </a:tc>
              </a:tr>
              <a:tr h="370840">
                <a:tc>
                  <a:txBody>
                    <a:bodyPr/>
                    <a:lstStyle/>
                    <a:p>
                      <a:r>
                        <a:rPr lang="en-US" dirty="0" smtClean="0"/>
                        <a:t>Topic Subject</a:t>
                      </a:r>
                      <a:endParaRPr lang="en-US" dirty="0"/>
                    </a:p>
                  </a:txBody>
                  <a:tcPr/>
                </a:tc>
                <a:tc>
                  <a:txBody>
                    <a:bodyPr/>
                    <a:lstStyle/>
                    <a:p>
                      <a:pPr algn="ctr"/>
                      <a:r>
                        <a:rPr lang="en-US" dirty="0" smtClean="0"/>
                        <a:t>Deliverable</a:t>
                      </a:r>
                      <a:r>
                        <a:rPr lang="en-US" baseline="0" dirty="0" smtClean="0"/>
                        <a:t> Product</a:t>
                      </a:r>
                      <a:endParaRPr lang="en-US" dirty="0"/>
                    </a:p>
                  </a:txBody>
                  <a:tcPr/>
                </a:tc>
                <a:tc>
                  <a:txBody>
                    <a:bodyPr/>
                    <a:lstStyle/>
                    <a:p>
                      <a:pPr algn="ctr"/>
                      <a:r>
                        <a:rPr lang="en-US" dirty="0" smtClean="0"/>
                        <a:t>Research</a:t>
                      </a:r>
                      <a:r>
                        <a:rPr lang="en-US" baseline="0" dirty="0" smtClean="0"/>
                        <a:t> Topic</a:t>
                      </a:r>
                      <a:endParaRPr lang="en-US" dirty="0"/>
                    </a:p>
                  </a:txBody>
                  <a:tcPr/>
                </a:tc>
              </a:tr>
              <a:tr h="370840">
                <a:tc>
                  <a:txBody>
                    <a:bodyPr/>
                    <a:lstStyle/>
                    <a:p>
                      <a:r>
                        <a:rPr lang="en-US" dirty="0" smtClean="0"/>
                        <a:t>Key Differentiators</a:t>
                      </a:r>
                      <a:endParaRPr lang="en-US" dirty="0"/>
                    </a:p>
                  </a:txBody>
                  <a:tcPr/>
                </a:tc>
                <a:tc>
                  <a:txBody>
                    <a:bodyPr/>
                    <a:lstStyle/>
                    <a:p>
                      <a:pPr algn="ctr"/>
                      <a:r>
                        <a:rPr lang="en-US" dirty="0" smtClean="0"/>
                        <a:t>Competitive</a:t>
                      </a:r>
                      <a:r>
                        <a:rPr lang="en-US" baseline="0" dirty="0" smtClean="0"/>
                        <a:t> Advantages</a:t>
                      </a:r>
                      <a:endParaRPr lang="en-US" dirty="0"/>
                    </a:p>
                  </a:txBody>
                  <a:tcPr/>
                </a:tc>
                <a:tc>
                  <a:txBody>
                    <a:bodyPr/>
                    <a:lstStyle/>
                    <a:p>
                      <a:pPr algn="ctr"/>
                      <a:r>
                        <a:rPr lang="en-US" dirty="0" smtClean="0"/>
                        <a:t>Key Criteria for Analysis</a:t>
                      </a:r>
                      <a:endParaRPr lang="en-US" dirty="0"/>
                    </a:p>
                  </a:txBody>
                  <a:tcPr/>
                </a:tc>
              </a:tr>
            </a:tbl>
          </a:graphicData>
        </a:graphic>
      </p:graphicFrame>
    </p:spTree>
    <p:extLst>
      <p:ext uri="{BB962C8B-B14F-4D97-AF65-F5344CB8AC3E}">
        <p14:creationId xmlns:p14="http://schemas.microsoft.com/office/powerpoint/2010/main" val="267926785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45522" y="383487"/>
            <a:ext cx="7886700" cy="886159"/>
          </a:xfrm>
        </p:spPr>
        <p:txBody>
          <a:bodyPr>
            <a:normAutofit fontScale="90000"/>
          </a:bodyPr>
          <a:lstStyle/>
          <a:p>
            <a:pPr algn="ctr"/>
            <a:r>
              <a:rPr lang="en-US" sz="3600" dirty="0" smtClean="0"/>
              <a:t>First 5 page Proposal</a:t>
            </a:r>
            <a:br>
              <a:rPr lang="en-US" sz="3600" dirty="0" smtClean="0"/>
            </a:br>
            <a:r>
              <a:rPr lang="en-US" sz="3600" dirty="0" smtClean="0"/>
              <a:t>A Concise version  of </a:t>
            </a:r>
            <a:r>
              <a:rPr lang="en-US" sz="3600" dirty="0"/>
              <a:t>a</a:t>
            </a:r>
            <a:r>
              <a:rPr lang="en-US" sz="3600" dirty="0" smtClean="0"/>
              <a:t> Business Plan     </a:t>
            </a:r>
            <a:r>
              <a:rPr lang="en-US" dirty="0" smtClean="0"/>
              <a:t/>
            </a:r>
            <a:br>
              <a:rPr lang="en-US" dirty="0" smtClean="0"/>
            </a:b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4156718558"/>
              </p:ext>
            </p:extLst>
          </p:nvPr>
        </p:nvGraphicFramePr>
        <p:xfrm>
          <a:off x="748146" y="1383355"/>
          <a:ext cx="7387935" cy="5105313"/>
        </p:xfrm>
        <a:graphic>
          <a:graphicData uri="http://schemas.openxmlformats.org/drawingml/2006/table">
            <a:tbl>
              <a:tblPr firstRow="1" bandRow="1">
                <a:tableStyleId>{5C22544A-7EE6-4342-B048-85BDC9FD1C3A}</a:tableStyleId>
              </a:tblPr>
              <a:tblGrid>
                <a:gridCol w="1579418"/>
                <a:gridCol w="1375756"/>
                <a:gridCol w="1484500"/>
                <a:gridCol w="1470674"/>
                <a:gridCol w="1477587"/>
              </a:tblGrid>
              <a:tr h="671515">
                <a:tc>
                  <a:txBody>
                    <a:bodyPr/>
                    <a:lstStyle/>
                    <a:p>
                      <a:r>
                        <a:rPr lang="en-US" sz="1400" dirty="0" smtClean="0"/>
                        <a:t>Outline</a:t>
                      </a:r>
                      <a:endParaRPr lang="en-US" sz="1400" dirty="0"/>
                    </a:p>
                  </a:txBody>
                  <a:tcPr/>
                </a:tc>
                <a:tc>
                  <a:txBody>
                    <a:bodyPr/>
                    <a:lstStyle/>
                    <a:p>
                      <a:r>
                        <a:rPr lang="en-US" sz="1400" dirty="0" smtClean="0">
                          <a:solidFill>
                            <a:schemeClr val="tx1"/>
                          </a:solidFill>
                        </a:rPr>
                        <a:t>Outline</a:t>
                      </a:r>
                      <a:r>
                        <a:rPr lang="en-US" sz="1400" baseline="0" dirty="0" smtClean="0">
                          <a:solidFill>
                            <a:schemeClr val="tx1"/>
                          </a:solidFill>
                        </a:rPr>
                        <a:t>/ Abstract</a:t>
                      </a:r>
                      <a:endParaRPr lang="en-US" sz="1400" dirty="0">
                        <a:solidFill>
                          <a:schemeClr val="tx1"/>
                        </a:solidFill>
                      </a:endParaRPr>
                    </a:p>
                  </a:txBody>
                  <a:tcPr>
                    <a:solidFill>
                      <a:srgbClr val="FFFF00"/>
                    </a:solidFill>
                  </a:tcPr>
                </a:tc>
                <a:tc>
                  <a:txBody>
                    <a:bodyPr/>
                    <a:lstStyle/>
                    <a:p>
                      <a:r>
                        <a:rPr lang="en-US" sz="1400" dirty="0" smtClean="0"/>
                        <a:t>Draft (5 pages)</a:t>
                      </a:r>
                      <a:endParaRPr lang="en-US" sz="1400" dirty="0"/>
                    </a:p>
                  </a:txBody>
                  <a:tcPr>
                    <a:solidFill>
                      <a:srgbClr val="FF0000"/>
                    </a:solidFill>
                  </a:tcPr>
                </a:tc>
                <a:tc>
                  <a:txBody>
                    <a:bodyPr/>
                    <a:lstStyle/>
                    <a:p>
                      <a:r>
                        <a:rPr lang="en-US" sz="1400" dirty="0" smtClean="0"/>
                        <a:t>Midterm</a:t>
                      </a:r>
                      <a:r>
                        <a:rPr lang="en-US" sz="1400" baseline="0" dirty="0" smtClean="0"/>
                        <a:t> paper</a:t>
                      </a:r>
                      <a:r>
                        <a:rPr lang="en-US" sz="1400" dirty="0" smtClean="0"/>
                        <a:t> (5 pages)</a:t>
                      </a:r>
                      <a:endParaRPr lang="en-US" sz="1400" dirty="0"/>
                    </a:p>
                  </a:txBody>
                  <a:tcPr/>
                </a:tc>
                <a:tc>
                  <a:txBody>
                    <a:bodyPr/>
                    <a:lstStyle/>
                    <a:p>
                      <a:r>
                        <a:rPr lang="en-US" sz="1400" dirty="0" smtClean="0"/>
                        <a:t>Final</a:t>
                      </a:r>
                      <a:r>
                        <a:rPr lang="en-US" sz="1400" baseline="0" dirty="0" smtClean="0"/>
                        <a:t> Paper ?  </a:t>
                      </a:r>
                    </a:p>
                    <a:p>
                      <a:r>
                        <a:rPr lang="en-US" sz="1400" baseline="0" dirty="0" smtClean="0"/>
                        <a:t>15 pages</a:t>
                      </a:r>
                      <a:endParaRPr lang="en-US" sz="1400" dirty="0"/>
                    </a:p>
                  </a:txBody>
                  <a:tcPr/>
                </a:tc>
              </a:tr>
              <a:tr h="403339">
                <a:tc>
                  <a:txBody>
                    <a:bodyPr/>
                    <a:lstStyle/>
                    <a:p>
                      <a:r>
                        <a:rPr lang="en-US" sz="1400" b="1" dirty="0" smtClean="0"/>
                        <a:t>1.</a:t>
                      </a:r>
                      <a:r>
                        <a:rPr lang="en-US" sz="1400" b="1" baseline="0" dirty="0" smtClean="0"/>
                        <a:t> </a:t>
                      </a:r>
                      <a:r>
                        <a:rPr lang="en-US" sz="1400" b="1" dirty="0" smtClean="0"/>
                        <a:t>Abstract</a:t>
                      </a:r>
                      <a:endParaRPr lang="en-US" sz="1400" b="1" dirty="0"/>
                    </a:p>
                  </a:txBody>
                  <a:tcPr>
                    <a:solidFill>
                      <a:srgbClr val="FFC000"/>
                    </a:solidFill>
                  </a:tcPr>
                </a:tc>
                <a:tc>
                  <a:txBody>
                    <a:bodyPr/>
                    <a:lstStyle/>
                    <a:p>
                      <a:r>
                        <a:rPr lang="en-US" sz="1400" dirty="0" smtClean="0"/>
                        <a:t>Paragraph</a:t>
                      </a:r>
                      <a:endParaRPr lang="en-US" sz="1400" dirty="0"/>
                    </a:p>
                  </a:txBody>
                  <a:tcPr/>
                </a:tc>
                <a:tc>
                  <a:txBody>
                    <a:bodyPr/>
                    <a:lstStyle/>
                    <a:p>
                      <a:r>
                        <a:rPr lang="en-US" sz="1400" dirty="0" smtClean="0"/>
                        <a:t>½ page max</a:t>
                      </a:r>
                      <a:endParaRPr lang="en-US" sz="1400" dirty="0"/>
                    </a:p>
                  </a:txBody>
                  <a:tcPr>
                    <a:solidFill>
                      <a:srgbClr val="FF0000"/>
                    </a:solidFill>
                  </a:tcPr>
                </a:tc>
                <a:tc>
                  <a:txBody>
                    <a:bodyPr/>
                    <a:lstStyle/>
                    <a:p>
                      <a:r>
                        <a:rPr lang="en-US" sz="1400" dirty="0" smtClean="0"/>
                        <a:t>½ page max</a:t>
                      </a:r>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2. Executive</a:t>
                      </a:r>
                      <a:r>
                        <a:rPr lang="en-US" sz="1400" b="1" baseline="0" dirty="0" smtClean="0"/>
                        <a:t> Summary</a:t>
                      </a:r>
                      <a:endParaRPr lang="en-US" sz="1400" b="1" dirty="0"/>
                    </a:p>
                  </a:txBody>
                  <a:tcPr>
                    <a:solidFill>
                      <a:srgbClr val="FFC000"/>
                    </a:solidFill>
                  </a:tcPr>
                </a:tc>
                <a:tc>
                  <a:txBody>
                    <a:bodyPr/>
                    <a:lstStyle/>
                    <a:p>
                      <a:r>
                        <a:rPr lang="en-US" sz="1400" dirty="0" smtClean="0"/>
                        <a:t>paragraph</a:t>
                      </a:r>
                      <a:endParaRPr lang="en-US" sz="1400" dirty="0"/>
                    </a:p>
                  </a:txBody>
                  <a:tcPr/>
                </a:tc>
                <a:tc>
                  <a:txBody>
                    <a:bodyPr/>
                    <a:lstStyle/>
                    <a:p>
                      <a:r>
                        <a:rPr lang="en-US" sz="1400" dirty="0" smtClean="0"/>
                        <a:t>½ to 1 page</a:t>
                      </a:r>
                      <a:endParaRPr lang="en-US" sz="1400" dirty="0"/>
                    </a:p>
                  </a:txBody>
                  <a:tcPr>
                    <a:solidFill>
                      <a:srgbClr val="FF0000"/>
                    </a:solidFill>
                  </a:tcPr>
                </a:tc>
                <a:tc>
                  <a:txBody>
                    <a:bodyPr/>
                    <a:lstStyle/>
                    <a:p>
                      <a:r>
                        <a:rPr lang="en-US" sz="1400" dirty="0" smtClean="0"/>
                        <a:t>½ to 1</a:t>
                      </a:r>
                      <a:r>
                        <a:rPr lang="en-US" sz="1400" baseline="0" dirty="0" smtClean="0"/>
                        <a:t> page</a:t>
                      </a:r>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3. Product Description</a:t>
                      </a:r>
                      <a:endParaRPr lang="en-US" sz="1400" b="1" dirty="0"/>
                    </a:p>
                  </a:txBody>
                  <a:tcPr>
                    <a:solidFill>
                      <a:srgbClr val="00B0F0"/>
                    </a:solidFill>
                  </a:tcPr>
                </a:tc>
                <a:tc>
                  <a:txBody>
                    <a:bodyPr/>
                    <a:lstStyle/>
                    <a:p>
                      <a:r>
                        <a:rPr lang="en-US" sz="1400" dirty="0" smtClean="0"/>
                        <a:t>2</a:t>
                      </a:r>
                      <a:r>
                        <a:rPr lang="en-US" sz="1400" baseline="0" dirty="0" smtClean="0"/>
                        <a:t> paragraphs or so</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4 Mkt Research and Analysis</a:t>
                      </a:r>
                      <a:endParaRPr lang="en-US" sz="1400" b="1" dirty="0"/>
                    </a:p>
                  </a:txBody>
                  <a:tcPr>
                    <a:solidFill>
                      <a:srgbClr val="92D050"/>
                    </a:solidFill>
                  </a:tcPr>
                </a:tc>
                <a:tc>
                  <a:txBody>
                    <a:bodyPr/>
                    <a:lstStyle/>
                    <a:p>
                      <a:r>
                        <a:rPr lang="en-US" sz="1400" dirty="0" smtClean="0"/>
                        <a:t>1-2 paragraphs</a:t>
                      </a:r>
                    </a:p>
                    <a:p>
                      <a:r>
                        <a:rPr lang="en-US" sz="1400" dirty="0" smtClean="0"/>
                        <a:t>(5 sources min)</a:t>
                      </a:r>
                      <a:endParaRPr lang="en-US" sz="1400" dirty="0"/>
                    </a:p>
                  </a:txBody>
                  <a:tcPr/>
                </a:tc>
                <a:tc>
                  <a:txBody>
                    <a:bodyPr/>
                    <a:lstStyle/>
                    <a:p>
                      <a:r>
                        <a:rPr lang="en-US" sz="1400" dirty="0" smtClean="0"/>
                        <a:t>1-3 pages</a:t>
                      </a:r>
                      <a:endParaRPr lang="en-US" sz="1400" dirty="0"/>
                    </a:p>
                  </a:txBody>
                  <a:tcPr>
                    <a:solidFill>
                      <a:srgbClr val="FFFF00"/>
                    </a:solidFill>
                  </a:tcPr>
                </a:tc>
                <a:tc>
                  <a:txBody>
                    <a:bodyPr/>
                    <a:lstStyle/>
                    <a:p>
                      <a:r>
                        <a:rPr lang="en-US" sz="1400" dirty="0" smtClean="0"/>
                        <a:t>Depends on sources</a:t>
                      </a:r>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5. Finance and Economics</a:t>
                      </a:r>
                      <a:endParaRPr lang="en-US" sz="1400" b="1" dirty="0"/>
                    </a:p>
                  </a:txBody>
                  <a:tcPr>
                    <a:solidFill>
                      <a:srgbClr val="FFFF00"/>
                    </a:solidFill>
                  </a:tcPr>
                </a:tc>
                <a:tc>
                  <a:txBody>
                    <a:bodyPr/>
                    <a:lstStyle/>
                    <a:p>
                      <a:r>
                        <a:rPr lang="en-US" sz="1400" dirty="0" smtClean="0"/>
                        <a:t>Short paragraph</a:t>
                      </a:r>
                      <a:endParaRPr lang="en-US" sz="1400" dirty="0"/>
                    </a:p>
                  </a:txBody>
                  <a:tcPr/>
                </a:tc>
                <a:tc>
                  <a:txBody>
                    <a:bodyPr/>
                    <a:lstStyle/>
                    <a:p>
                      <a:r>
                        <a:rPr lang="en-US" sz="1400" dirty="0" smtClean="0"/>
                        <a:t>½ to </a:t>
                      </a:r>
                      <a:r>
                        <a:rPr lang="en-US" sz="1400" baseline="0" dirty="0" smtClean="0"/>
                        <a:t> 1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6. Management</a:t>
                      </a:r>
                      <a:r>
                        <a:rPr lang="en-US" sz="1400" b="1" baseline="0" dirty="0" smtClean="0"/>
                        <a:t> Team</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½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30965">
                <a:tc>
                  <a:txBody>
                    <a:bodyPr/>
                    <a:lstStyle/>
                    <a:p>
                      <a:r>
                        <a:rPr lang="en-US" sz="1400" b="1" dirty="0" smtClean="0"/>
                        <a:t>7. Risks and Assumptions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½</a:t>
                      </a:r>
                      <a:r>
                        <a:rPr lang="en-US" sz="1400" baseline="0" dirty="0" smtClean="0"/>
                        <a:t> page</a:t>
                      </a:r>
                      <a:endParaRPr lang="en-US" sz="1400" dirty="0"/>
                    </a:p>
                  </a:txBody>
                  <a:tcPr>
                    <a:solidFill>
                      <a:srgbClr val="FFFF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8. Conclusions and Recommendations</a:t>
                      </a:r>
                      <a:endParaRPr lang="en-US" sz="1400" b="1" dirty="0"/>
                    </a:p>
                  </a:txBody>
                  <a:tcPr>
                    <a:solidFill>
                      <a:srgbClr val="FFFF00"/>
                    </a:solidFill>
                  </a:tcPr>
                </a:tc>
                <a:tc>
                  <a:txBody>
                    <a:bodyPr/>
                    <a:lstStyle/>
                    <a:p>
                      <a:r>
                        <a:rPr lang="en-US" sz="1400" dirty="0" smtClean="0"/>
                        <a:t>Short</a:t>
                      </a:r>
                      <a:r>
                        <a:rPr lang="en-US" sz="1400" baseline="0" dirty="0" smtClean="0"/>
                        <a:t> paragraph</a:t>
                      </a:r>
                      <a:endParaRPr lang="en-US" sz="1400" dirty="0"/>
                    </a:p>
                  </a:txBody>
                  <a:tcPr/>
                </a:tc>
                <a:tc>
                  <a:txBody>
                    <a:bodyPr/>
                    <a:lstStyle/>
                    <a:p>
                      <a:r>
                        <a:rPr lang="en-US" sz="1400" dirty="0" smtClean="0"/>
                        <a:t>¼ to ½ page</a:t>
                      </a:r>
                      <a:endParaRPr lang="en-US" sz="1400" dirty="0"/>
                    </a:p>
                  </a:txBody>
                  <a:tcPr>
                    <a:solidFill>
                      <a:srgbClr val="FF0000"/>
                    </a:solidFill>
                  </a:tcPr>
                </a:tc>
                <a:tc>
                  <a:txBody>
                    <a:bodyPr/>
                    <a:lstStyle/>
                    <a:p>
                      <a:endParaRPr lang="en-US" sz="1400" dirty="0"/>
                    </a:p>
                  </a:txBody>
                  <a:tcPr/>
                </a:tc>
                <a:tc>
                  <a:txBody>
                    <a:bodyPr/>
                    <a:lstStyle/>
                    <a:p>
                      <a:endParaRPr lang="en-US" sz="1400" dirty="0"/>
                    </a:p>
                  </a:txBody>
                  <a:tcPr>
                    <a:solidFill>
                      <a:srgbClr val="FFFF00"/>
                    </a:solidFill>
                  </a:tcPr>
                </a:tc>
              </a:tr>
              <a:tr h="403339">
                <a:tc>
                  <a:txBody>
                    <a:bodyPr/>
                    <a:lstStyle/>
                    <a:p>
                      <a:r>
                        <a:rPr lang="en-US" sz="1400" b="1" dirty="0" smtClean="0"/>
                        <a:t>A. Sources</a:t>
                      </a:r>
                      <a:endParaRPr lang="en-US" sz="1400" b="1" dirty="0"/>
                    </a:p>
                  </a:txBody>
                  <a:tcPr>
                    <a:solidFill>
                      <a:srgbClr val="FFFF00"/>
                    </a:solidFill>
                  </a:tcPr>
                </a:tc>
                <a:tc>
                  <a:txBody>
                    <a:bodyPr/>
                    <a:lstStyle/>
                    <a:p>
                      <a:r>
                        <a:rPr lang="en-US" sz="1400" dirty="0" smtClean="0"/>
                        <a:t>Not Applicable</a:t>
                      </a:r>
                      <a:endParaRPr lang="en-US" sz="1400" dirty="0"/>
                    </a:p>
                  </a:txBody>
                  <a:tcPr/>
                </a:tc>
                <a:tc>
                  <a:txBody>
                    <a:bodyPr/>
                    <a:lstStyle/>
                    <a:p>
                      <a:r>
                        <a:rPr lang="en-US" sz="1400" dirty="0" smtClean="0"/>
                        <a:t>½ to 1 page</a:t>
                      </a:r>
                      <a:endParaRPr lang="en-US" sz="1400" dirty="0"/>
                    </a:p>
                  </a:txBody>
                  <a:tcPr>
                    <a:solidFill>
                      <a:srgbClr val="FFFF00"/>
                    </a:solidFill>
                  </a:tcPr>
                </a:tc>
                <a:tc>
                  <a:txBody>
                    <a:bodyPr/>
                    <a:lstStyle/>
                    <a:p>
                      <a:r>
                        <a:rPr lang="en-US" sz="1400" dirty="0" smtClean="0"/>
                        <a:t>½ to 1 page</a:t>
                      </a:r>
                      <a:endParaRPr lang="en-US" sz="1400" dirty="0"/>
                    </a:p>
                  </a:txBody>
                  <a:tcPr/>
                </a:tc>
                <a:tc>
                  <a:txBody>
                    <a:bodyPr/>
                    <a:lstStyle/>
                    <a:p>
                      <a:endParaRPr lang="en-US" sz="1400" dirty="0"/>
                    </a:p>
                  </a:txBody>
                  <a:tcPr>
                    <a:solidFill>
                      <a:srgbClr val="FFFF00"/>
                    </a:solidFill>
                  </a:tcPr>
                </a:tc>
              </a:tr>
            </a:tbl>
          </a:graphicData>
        </a:graphic>
      </p:graphicFrame>
      <p:sp>
        <p:nvSpPr>
          <p:cNvPr id="4" name="Rectangle 3"/>
          <p:cNvSpPr/>
          <p:nvPr/>
        </p:nvSpPr>
        <p:spPr>
          <a:xfrm>
            <a:off x="1995055" y="6488668"/>
            <a:ext cx="4572000" cy="369332"/>
          </a:xfrm>
          <a:prstGeom prst="rect">
            <a:avLst/>
          </a:prstGeom>
        </p:spPr>
        <p:txBody>
          <a:bodyPr>
            <a:spAutoFit/>
          </a:bodyPr>
          <a:lstStyle/>
          <a:p>
            <a:r>
              <a:rPr lang="en-US" dirty="0" smtClean="0">
                <a:solidFill>
                  <a:srgbClr val="FFFF00"/>
                </a:solidFill>
              </a:rPr>
              <a:t>The outline endures while the content grows</a:t>
            </a:r>
            <a:endParaRPr lang="en-US" dirty="0">
              <a:solidFill>
                <a:srgbClr val="FFFF00"/>
              </a:solidFill>
            </a:endParaRPr>
          </a:p>
        </p:txBody>
      </p:sp>
    </p:spTree>
    <p:extLst>
      <p:ext uri="{BB962C8B-B14F-4D97-AF65-F5344CB8AC3E}">
        <p14:creationId xmlns:p14="http://schemas.microsoft.com/office/powerpoint/2010/main" val="1352562682"/>
      </p:ext>
    </p:extLst>
  </p:cSld>
  <p:clrMapOvr>
    <a:masterClrMapping/>
  </p:clrMapOvr>
  <mc:AlternateContent xmlns:mc="http://schemas.openxmlformats.org/markup-compatibility/2006" xmlns:p14="http://schemas.microsoft.com/office/powerpoint/2010/main">
    <mc:Choice Requires="p14">
      <p:transition spd="slow" p14:dur="2000" advClick="0" advTm="5463"/>
    </mc:Choice>
    <mc:Fallback xmlns="">
      <p:transition spd="slow" advClick="0" advTm="5463"/>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7765" y="355282"/>
            <a:ext cx="7886700" cy="886159"/>
          </a:xfrm>
        </p:spPr>
        <p:txBody>
          <a:bodyPr>
            <a:normAutofit fontScale="90000"/>
          </a:bodyPr>
          <a:lstStyle/>
          <a:p>
            <a:pPr algn="ctr"/>
            <a:r>
              <a:rPr lang="en-US" dirty="0" smtClean="0"/>
              <a:t>Midterm: First Draft</a:t>
            </a:r>
            <a:br>
              <a:rPr lang="en-US" dirty="0" smtClean="0"/>
            </a:br>
            <a:endParaRPr lang="en-US" dirty="0"/>
          </a:p>
        </p:txBody>
      </p:sp>
      <p:sp>
        <p:nvSpPr>
          <p:cNvPr id="3" name="Content Placeholder 2"/>
          <p:cNvSpPr>
            <a:spLocks noGrp="1"/>
          </p:cNvSpPr>
          <p:nvPr>
            <p:ph idx="1"/>
          </p:nvPr>
        </p:nvSpPr>
        <p:spPr>
          <a:xfrm>
            <a:off x="692975" y="1731818"/>
            <a:ext cx="7886700" cy="4995553"/>
          </a:xfrm>
        </p:spPr>
        <p:txBody>
          <a:bodyPr>
            <a:normAutofit lnSpcReduction="10000"/>
          </a:bodyPr>
          <a:lstStyle/>
          <a:p>
            <a:pPr marL="457200" indent="-457200">
              <a:buFont typeface="+mj-lt"/>
              <a:buAutoNum type="arabicPeriod"/>
            </a:pPr>
            <a:r>
              <a:rPr lang="en-US" dirty="0" smtClean="0"/>
              <a:t>A first complete paper with all the elements in the outline in the right proportions</a:t>
            </a:r>
          </a:p>
          <a:p>
            <a:pPr marL="457200" indent="-457200">
              <a:buFont typeface="+mj-lt"/>
              <a:buAutoNum type="arabicPeriod"/>
            </a:pPr>
            <a:r>
              <a:rPr lang="en-US" dirty="0" smtClean="0"/>
              <a:t>Structurally in </a:t>
            </a:r>
            <a:r>
              <a:rPr lang="en-US" dirty="0" smtClean="0">
                <a:solidFill>
                  <a:srgbClr val="FFFF00"/>
                </a:solidFill>
              </a:rPr>
              <a:t>the final form</a:t>
            </a:r>
          </a:p>
          <a:p>
            <a:pPr marL="914400" lvl="1" indent="-457200">
              <a:buFont typeface="Arial" panose="020B0604020202020204" pitchFamily="34" charset="0"/>
              <a:buChar char="•"/>
            </a:pPr>
            <a:r>
              <a:rPr lang="en-US" dirty="0" smtClean="0">
                <a:solidFill>
                  <a:srgbClr val="FFFF00"/>
                </a:solidFill>
              </a:rPr>
              <a:t>Topic Sentences have final content, but may be “</a:t>
            </a:r>
            <a:r>
              <a:rPr lang="en-US" dirty="0" err="1" smtClean="0">
                <a:solidFill>
                  <a:srgbClr val="FFFF00"/>
                </a:solidFill>
              </a:rPr>
              <a:t>tightend</a:t>
            </a:r>
            <a:r>
              <a:rPr lang="en-US" dirty="0" smtClean="0">
                <a:solidFill>
                  <a:srgbClr val="FFFF00"/>
                </a:solidFill>
              </a:rPr>
              <a:t> up in final”</a:t>
            </a:r>
          </a:p>
          <a:p>
            <a:pPr marL="914400" lvl="1" indent="-457200">
              <a:buFont typeface="Arial" panose="020B0604020202020204" pitchFamily="34" charset="0"/>
              <a:buChar char="•"/>
            </a:pPr>
            <a:r>
              <a:rPr lang="en-US" dirty="0" smtClean="0">
                <a:solidFill>
                  <a:srgbClr val="FFFF00"/>
                </a:solidFill>
              </a:rPr>
              <a:t>Read topic sentences of Draft and get the flow of the paper</a:t>
            </a:r>
          </a:p>
          <a:p>
            <a:pPr marL="457200" indent="-457200">
              <a:buFont typeface="+mj-lt"/>
              <a:buAutoNum type="arabicPeriod"/>
            </a:pPr>
            <a:r>
              <a:rPr lang="en-US" dirty="0" smtClean="0"/>
              <a:t>Set up for success, but not “polished”</a:t>
            </a:r>
          </a:p>
          <a:p>
            <a:pPr marL="457200" indent="-457200">
              <a:buFont typeface="+mj-lt"/>
              <a:buAutoNum type="arabicPeriod"/>
            </a:pPr>
            <a:endParaRPr lang="en-US" dirty="0" smtClean="0"/>
          </a:p>
          <a:p>
            <a:pPr marL="914400" lvl="1" indent="-457200">
              <a:buFont typeface="Arial" panose="020B0604020202020204" pitchFamily="34" charset="0"/>
              <a:buChar char="•"/>
            </a:pPr>
            <a:r>
              <a:rPr lang="en-US" dirty="0" smtClean="0">
                <a:solidFill>
                  <a:srgbClr val="FFFF00"/>
                </a:solidFill>
              </a:rPr>
              <a:t>Abstract, Executive Summary, Conclusion are finalized last, after the Body of the paper</a:t>
            </a:r>
          </a:p>
          <a:p>
            <a:pPr marL="1257300" lvl="2" indent="-342900">
              <a:buFont typeface="Arial" panose="020B0604020202020204" pitchFamily="34" charset="0"/>
              <a:buChar char="•"/>
            </a:pPr>
            <a:endParaRPr lang="en-US" dirty="0" smtClean="0">
              <a:solidFill>
                <a:srgbClr val="FFFF00"/>
              </a:solidFill>
            </a:endParaRPr>
          </a:p>
          <a:p>
            <a:pPr marL="914400" lvl="1" indent="-457200">
              <a:buFont typeface="Arial" panose="020B0604020202020204" pitchFamily="34" charset="0"/>
              <a:buChar char="•"/>
            </a:pPr>
            <a:r>
              <a:rPr lang="en-US" dirty="0" smtClean="0">
                <a:solidFill>
                  <a:srgbClr val="FFFF00"/>
                </a:solidFill>
              </a:rPr>
              <a:t>Body (Product Proposal and Market/product research are complete in content, but not necessarily as concise as the final)</a:t>
            </a:r>
          </a:p>
          <a:p>
            <a:pPr marL="914400" lvl="1" indent="-457200">
              <a:buFont typeface="+mj-lt"/>
              <a:buAutoNum type="arabicPeriod"/>
            </a:pPr>
            <a:endParaRPr lang="en-US" dirty="0">
              <a:solidFill>
                <a:srgbClr val="FFFF00"/>
              </a:solidFill>
            </a:endParaRPr>
          </a:p>
          <a:p>
            <a:pPr marL="457200" indent="-457200">
              <a:buFont typeface="+mj-lt"/>
              <a:buAutoNum type="arabicPeriod"/>
            </a:pPr>
            <a:r>
              <a:rPr lang="en-US" dirty="0" smtClean="0"/>
              <a:t>Draft likely longer than Final </a:t>
            </a:r>
          </a:p>
          <a:p>
            <a:pPr marL="914400" lvl="1" indent="-457200">
              <a:buFont typeface="Arial" panose="020B0604020202020204" pitchFamily="34" charset="0"/>
              <a:buChar char="•"/>
            </a:pPr>
            <a:r>
              <a:rPr lang="en-US" dirty="0" smtClean="0"/>
              <a:t>Add conciseness: Reduce wordiness/filler, remove/rewrite words to make simpler</a:t>
            </a:r>
          </a:p>
          <a:p>
            <a:pPr marL="914400" lvl="1" indent="-457200">
              <a:buAutoNum type="arabicPeriod"/>
            </a:pPr>
            <a:endParaRPr lang="en-US" dirty="0"/>
          </a:p>
        </p:txBody>
      </p:sp>
    </p:spTree>
    <p:extLst>
      <p:ext uri="{BB962C8B-B14F-4D97-AF65-F5344CB8AC3E}">
        <p14:creationId xmlns:p14="http://schemas.microsoft.com/office/powerpoint/2010/main" val="1732793280"/>
      </p:ext>
    </p:extLst>
  </p:cSld>
  <p:clrMapOvr>
    <a:masterClrMapping/>
  </p:clrMapOvr>
  <mc:AlternateContent xmlns:mc="http://schemas.openxmlformats.org/markup-compatibility/2006" xmlns:p14="http://schemas.microsoft.com/office/powerpoint/2010/main">
    <mc:Choice Requires="p14">
      <p:transition spd="slow" p14:dur="2000" advClick="0" advTm="6150"/>
    </mc:Choice>
    <mc:Fallback xmlns="">
      <p:transition spd="slow" advClick="0" advTm="615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995" y="160658"/>
            <a:ext cx="7886700" cy="886159"/>
          </a:xfrm>
        </p:spPr>
        <p:txBody>
          <a:bodyPr>
            <a:normAutofit fontScale="90000"/>
          </a:bodyPr>
          <a:lstStyle/>
          <a:p>
            <a:r>
              <a:rPr lang="en-US" dirty="0" smtClean="0"/>
              <a:t>Midterm: Content Checklist</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362838303"/>
              </p:ext>
            </p:extLst>
          </p:nvPr>
        </p:nvGraphicFramePr>
        <p:xfrm>
          <a:off x="1801091" y="1052947"/>
          <a:ext cx="4684817" cy="5482038"/>
        </p:xfrm>
        <a:graphic>
          <a:graphicData uri="http://schemas.openxmlformats.org/drawingml/2006/table">
            <a:tbl>
              <a:tblPr/>
              <a:tblGrid>
                <a:gridCol w="801190"/>
                <a:gridCol w="3883627"/>
              </a:tblGrid>
              <a:tr h="252089">
                <a:tc>
                  <a:txBody>
                    <a:bodyPr/>
                    <a:lstStyle/>
                    <a:p>
                      <a:r>
                        <a:rPr lang="en-US" sz="1600" dirty="0">
                          <a:solidFill>
                            <a:srgbClr val="FFFF00"/>
                          </a:solidFill>
                          <a:effectLst/>
                        </a:rPr>
                        <a:t>Item</a:t>
                      </a:r>
                    </a:p>
                  </a:txBody>
                  <a:tcPr marL="38274" marR="38274" marT="19137" marB="19137" anchor="ctr">
                    <a:lnL>
                      <a:noFill/>
                    </a:lnL>
                    <a:lnR>
                      <a:noFill/>
                    </a:lnR>
                    <a:lnT>
                      <a:noFill/>
                    </a:lnT>
                    <a:lnB>
                      <a:noFill/>
                    </a:lnB>
                  </a:tcPr>
                </a:tc>
                <a:tc>
                  <a:txBody>
                    <a:bodyPr/>
                    <a:lstStyle/>
                    <a:p>
                      <a:r>
                        <a:rPr lang="en-US" sz="1600" dirty="0">
                          <a:solidFill>
                            <a:srgbClr val="FFFF00"/>
                          </a:solidFill>
                          <a:effectLst/>
                        </a:rPr>
                        <a:t>CHECKLIST ITEM</a:t>
                      </a: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[a]</a:t>
                      </a:r>
                    </a:p>
                  </a:txBody>
                  <a:tcPr marL="38274" marR="38274" marT="19137" marB="19137" anchor="ctr">
                    <a:lnL>
                      <a:noFill/>
                    </a:lnL>
                    <a:lnR>
                      <a:noFill/>
                    </a:lnR>
                    <a:lnT>
                      <a:noFill/>
                    </a:lnT>
                    <a:lnB>
                      <a:noFill/>
                    </a:lnB>
                  </a:tcPr>
                </a:tc>
                <a:tc>
                  <a:txBody>
                    <a:bodyPr/>
                    <a:lstStyle/>
                    <a:p>
                      <a:r>
                        <a:rPr lang="en-US" sz="1600" dirty="0">
                          <a:solidFill>
                            <a:srgbClr val="FFFF00"/>
                          </a:solidFill>
                          <a:effectLst/>
                        </a:rPr>
                        <a:t>Abstract: Motivation </a:t>
                      </a:r>
                      <a:r>
                        <a:rPr lang="en-US" sz="1600" dirty="0" smtClean="0">
                          <a:solidFill>
                            <a:srgbClr val="FFFF00"/>
                          </a:solidFill>
                          <a:effectLst/>
                        </a:rPr>
                        <a:t>Statement</a:t>
                      </a:r>
                      <a:endParaRPr lang="en-US" sz="1600" dirty="0">
                        <a:solidFill>
                          <a:srgbClr val="FFFF00"/>
                        </a:solidFill>
                        <a:effectLst/>
                      </a:endParaRP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[b]</a:t>
                      </a:r>
                    </a:p>
                  </a:txBody>
                  <a:tcPr marL="38274" marR="38274" marT="19137" marB="19137" anchor="ctr">
                    <a:lnL>
                      <a:noFill/>
                    </a:lnL>
                    <a:lnR>
                      <a:noFill/>
                    </a:lnR>
                    <a:lnT>
                      <a:noFill/>
                    </a:lnT>
                    <a:lnB>
                      <a:noFill/>
                    </a:lnB>
                  </a:tcPr>
                </a:tc>
                <a:tc>
                  <a:txBody>
                    <a:bodyPr/>
                    <a:lstStyle/>
                    <a:p>
                      <a:r>
                        <a:rPr lang="en-US" sz="1600">
                          <a:solidFill>
                            <a:srgbClr val="FFFF00"/>
                          </a:solidFill>
                          <a:effectLst/>
                        </a:rPr>
                        <a:t>Abstract: Problem Statement</a:t>
                      </a: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[c]</a:t>
                      </a:r>
                    </a:p>
                  </a:txBody>
                  <a:tcPr marL="38274" marR="38274" marT="19137" marB="19137" anchor="ctr">
                    <a:lnL>
                      <a:noFill/>
                    </a:lnL>
                    <a:lnR>
                      <a:noFill/>
                    </a:lnR>
                    <a:lnT>
                      <a:noFill/>
                    </a:lnT>
                    <a:lnB>
                      <a:noFill/>
                    </a:lnB>
                  </a:tcPr>
                </a:tc>
                <a:tc>
                  <a:txBody>
                    <a:bodyPr/>
                    <a:lstStyle/>
                    <a:p>
                      <a:r>
                        <a:rPr lang="en-US" sz="1600" dirty="0">
                          <a:solidFill>
                            <a:srgbClr val="FFFF00"/>
                          </a:solidFill>
                          <a:effectLst/>
                        </a:rPr>
                        <a:t>Abstract: Results </a:t>
                      </a:r>
                      <a:r>
                        <a:rPr lang="en-US" sz="1600" dirty="0" smtClean="0">
                          <a:solidFill>
                            <a:srgbClr val="FFFF00"/>
                          </a:solidFill>
                          <a:effectLst/>
                        </a:rPr>
                        <a:t>Statement</a:t>
                      </a:r>
                      <a:endParaRPr lang="en-US" sz="1600" dirty="0">
                        <a:solidFill>
                          <a:srgbClr val="FFFF00"/>
                        </a:solidFill>
                        <a:effectLst/>
                      </a:endParaRP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[d]</a:t>
                      </a:r>
                    </a:p>
                  </a:txBody>
                  <a:tcPr marL="38274" marR="38274" marT="19137" marB="19137" anchor="ctr">
                    <a:lnL>
                      <a:noFill/>
                    </a:lnL>
                    <a:lnR>
                      <a:noFill/>
                    </a:lnR>
                    <a:lnT>
                      <a:noFill/>
                    </a:lnT>
                    <a:lnB>
                      <a:noFill/>
                    </a:lnB>
                  </a:tcPr>
                </a:tc>
                <a:tc>
                  <a:txBody>
                    <a:bodyPr/>
                    <a:lstStyle/>
                    <a:p>
                      <a:r>
                        <a:rPr lang="en-US" sz="1600" dirty="0">
                          <a:solidFill>
                            <a:srgbClr val="FFFF00"/>
                          </a:solidFill>
                          <a:effectLst/>
                        </a:rPr>
                        <a:t>Abstract: Conclusions </a:t>
                      </a:r>
                      <a:r>
                        <a:rPr lang="en-US" sz="1600" dirty="0" smtClean="0">
                          <a:solidFill>
                            <a:srgbClr val="FFFF00"/>
                          </a:solidFill>
                          <a:effectLst/>
                        </a:rPr>
                        <a:t>Statement</a:t>
                      </a:r>
                      <a:endParaRPr lang="en-US" sz="1600" dirty="0">
                        <a:solidFill>
                          <a:srgbClr val="FFFF00"/>
                        </a:solidFill>
                        <a:effectLst/>
                      </a:endParaRPr>
                    </a:p>
                  </a:txBody>
                  <a:tcPr marL="38274" marR="38274" marT="19137" marB="19137" anchor="ctr">
                    <a:lnL>
                      <a:noFill/>
                    </a:lnL>
                    <a:lnR>
                      <a:noFill/>
                    </a:lnR>
                    <a:lnT>
                      <a:noFill/>
                    </a:lnT>
                    <a:lnB>
                      <a:noFill/>
                    </a:lnB>
                  </a:tcPr>
                </a:tc>
              </a:tr>
              <a:tr h="252089">
                <a:tc>
                  <a:txBody>
                    <a:bodyPr/>
                    <a:lstStyle/>
                    <a:p>
                      <a:r>
                        <a:rPr lang="en-US" sz="1600">
                          <a:solidFill>
                            <a:srgbClr val="FFFF00"/>
                          </a:solidFill>
                          <a:effectLst/>
                        </a:rPr>
                        <a:t>[e]</a:t>
                      </a:r>
                    </a:p>
                  </a:txBody>
                  <a:tcPr marL="38274" marR="38274" marT="19137" marB="19137" anchor="ctr">
                    <a:lnL>
                      <a:noFill/>
                    </a:lnL>
                    <a:lnR>
                      <a:noFill/>
                    </a:lnR>
                    <a:lnT>
                      <a:noFill/>
                    </a:lnT>
                    <a:lnB>
                      <a:noFill/>
                    </a:lnB>
                  </a:tcPr>
                </a:tc>
                <a:tc>
                  <a:txBody>
                    <a:bodyPr/>
                    <a:lstStyle/>
                    <a:p>
                      <a:r>
                        <a:rPr lang="en-US" sz="1600">
                          <a:solidFill>
                            <a:srgbClr val="FFFF00"/>
                          </a:solidFill>
                          <a:effectLst/>
                        </a:rPr>
                        <a:t>Abstract: Keywords</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[f]</a:t>
                      </a:r>
                    </a:p>
                  </a:txBody>
                  <a:tcPr marL="38274" marR="38274" marT="19137" marB="19137" anchor="ctr">
                    <a:lnL>
                      <a:noFill/>
                    </a:lnL>
                    <a:lnR>
                      <a:noFill/>
                    </a:lnR>
                    <a:lnT>
                      <a:noFill/>
                    </a:lnT>
                    <a:lnB>
                      <a:noFill/>
                    </a:lnB>
                  </a:tcPr>
                </a:tc>
                <a:tc>
                  <a:txBody>
                    <a:bodyPr/>
                    <a:lstStyle/>
                    <a:p>
                      <a:r>
                        <a:rPr lang="en-US" sz="1600" dirty="0">
                          <a:solidFill>
                            <a:srgbClr val="FFFF00"/>
                          </a:solidFill>
                          <a:effectLst/>
                        </a:rPr>
                        <a:t>Executive Summary:  Proposal Background</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[g]</a:t>
                      </a:r>
                    </a:p>
                  </a:txBody>
                  <a:tcPr marL="38274" marR="38274" marT="19137" marB="19137" anchor="ctr">
                    <a:lnL>
                      <a:noFill/>
                    </a:lnL>
                    <a:lnR>
                      <a:noFill/>
                    </a:lnR>
                    <a:lnT>
                      <a:noFill/>
                    </a:lnT>
                    <a:lnB>
                      <a:noFill/>
                    </a:lnB>
                  </a:tcPr>
                </a:tc>
                <a:tc>
                  <a:txBody>
                    <a:bodyPr/>
                    <a:lstStyle/>
                    <a:p>
                      <a:r>
                        <a:rPr lang="en-US" sz="1600">
                          <a:solidFill>
                            <a:srgbClr val="FFFF00"/>
                          </a:solidFill>
                          <a:effectLst/>
                        </a:rPr>
                        <a:t>Executive Summary: Problem Statement</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[h]</a:t>
                      </a:r>
                    </a:p>
                  </a:txBody>
                  <a:tcPr marL="38274" marR="38274" marT="19137" marB="19137" anchor="ctr">
                    <a:lnL>
                      <a:noFill/>
                    </a:lnL>
                    <a:lnR>
                      <a:noFill/>
                    </a:lnR>
                    <a:lnT>
                      <a:noFill/>
                    </a:lnT>
                    <a:lnB>
                      <a:noFill/>
                    </a:lnB>
                  </a:tcPr>
                </a:tc>
                <a:tc>
                  <a:txBody>
                    <a:bodyPr/>
                    <a:lstStyle/>
                    <a:p>
                      <a:r>
                        <a:rPr lang="en-US" sz="1600">
                          <a:solidFill>
                            <a:srgbClr val="FFFF00"/>
                          </a:solidFill>
                          <a:effectLst/>
                        </a:rPr>
                        <a:t>Executive Summary: Financial statement related to the proposal</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[i]</a:t>
                      </a:r>
                    </a:p>
                  </a:txBody>
                  <a:tcPr marL="38274" marR="38274" marT="19137" marB="19137" anchor="ctr">
                    <a:lnL>
                      <a:noFill/>
                    </a:lnL>
                    <a:lnR>
                      <a:noFill/>
                    </a:lnR>
                    <a:lnT>
                      <a:noFill/>
                    </a:lnT>
                    <a:lnB>
                      <a:noFill/>
                    </a:lnB>
                  </a:tcPr>
                </a:tc>
                <a:tc>
                  <a:txBody>
                    <a:bodyPr/>
                    <a:lstStyle/>
                    <a:p>
                      <a:r>
                        <a:rPr lang="en-US" sz="1600">
                          <a:solidFill>
                            <a:srgbClr val="FFFF00"/>
                          </a:solidFill>
                          <a:effectLst/>
                        </a:rPr>
                        <a:t>Executive Summary: Recommended action for “boss”</a:t>
                      </a:r>
                    </a:p>
                  </a:txBody>
                  <a:tcPr marL="38274" marR="38274" marT="19137" marB="19137" anchor="ctr">
                    <a:lnL>
                      <a:noFill/>
                    </a:lnL>
                    <a:lnR>
                      <a:noFill/>
                    </a:lnR>
                    <a:lnT>
                      <a:noFill/>
                    </a:lnT>
                    <a:lnB>
                      <a:noFill/>
                    </a:lnB>
                  </a:tcPr>
                </a:tc>
              </a:tr>
              <a:tr h="635808">
                <a:tc>
                  <a:txBody>
                    <a:bodyPr/>
                    <a:lstStyle/>
                    <a:p>
                      <a:r>
                        <a:rPr lang="en-US" sz="1600">
                          <a:solidFill>
                            <a:srgbClr val="FFFF00"/>
                          </a:solidFill>
                          <a:effectLst/>
                        </a:rPr>
                        <a:t>[j]</a:t>
                      </a:r>
                    </a:p>
                  </a:txBody>
                  <a:tcPr marL="38274" marR="38274" marT="19137" marB="19137" anchor="ctr">
                    <a:lnL>
                      <a:noFill/>
                    </a:lnL>
                    <a:lnR>
                      <a:noFill/>
                    </a:lnR>
                    <a:lnT>
                      <a:noFill/>
                    </a:lnT>
                    <a:lnB>
                      <a:noFill/>
                    </a:lnB>
                  </a:tcPr>
                </a:tc>
                <a:tc>
                  <a:txBody>
                    <a:bodyPr/>
                    <a:lstStyle/>
                    <a:p>
                      <a:r>
                        <a:rPr lang="en-US" sz="1600">
                          <a:solidFill>
                            <a:srgbClr val="FFFF00"/>
                          </a:solidFill>
                          <a:effectLst/>
                        </a:rPr>
                        <a:t>Product Description: Product Description (underline all sentences that apply)</a:t>
                      </a:r>
                    </a:p>
                  </a:txBody>
                  <a:tcPr marL="38274" marR="38274" marT="19137" marB="19137" anchor="ctr">
                    <a:lnL>
                      <a:noFill/>
                    </a:lnL>
                    <a:lnR>
                      <a:noFill/>
                    </a:lnR>
                    <a:lnT>
                      <a:noFill/>
                    </a:lnT>
                    <a:lnB>
                      <a:noFill/>
                    </a:lnB>
                  </a:tcPr>
                </a:tc>
              </a:tr>
              <a:tr h="635808">
                <a:tc>
                  <a:txBody>
                    <a:bodyPr/>
                    <a:lstStyle/>
                    <a:p>
                      <a:r>
                        <a:rPr lang="en-US" sz="1600">
                          <a:solidFill>
                            <a:srgbClr val="FFFF00"/>
                          </a:solidFill>
                          <a:effectLst/>
                        </a:rPr>
                        <a:t>[k]</a:t>
                      </a:r>
                    </a:p>
                  </a:txBody>
                  <a:tcPr marL="38274" marR="38274" marT="19137" marB="19137" anchor="ctr">
                    <a:lnL>
                      <a:noFill/>
                    </a:lnL>
                    <a:lnR>
                      <a:noFill/>
                    </a:lnR>
                    <a:lnT>
                      <a:noFill/>
                    </a:lnT>
                    <a:lnB>
                      <a:noFill/>
                    </a:lnB>
                  </a:tcPr>
                </a:tc>
                <a:tc>
                  <a:txBody>
                    <a:bodyPr/>
                    <a:lstStyle/>
                    <a:p>
                      <a:r>
                        <a:rPr lang="en-US" sz="1600">
                          <a:solidFill>
                            <a:srgbClr val="FFFF00"/>
                          </a:solidFill>
                          <a:effectLst/>
                        </a:rPr>
                        <a:t>Product Description:  Product Differentiators (what is “special” about the proposed product?</a:t>
                      </a:r>
                    </a:p>
                  </a:txBody>
                  <a:tcPr marL="38274" marR="38274" marT="19137" marB="19137" anchor="ctr">
                    <a:lnL>
                      <a:noFill/>
                    </a:lnL>
                    <a:lnR>
                      <a:noFill/>
                    </a:lnR>
                    <a:lnT>
                      <a:noFill/>
                    </a:lnT>
                    <a:lnB>
                      <a:noFill/>
                    </a:lnB>
                  </a:tcPr>
                </a:tc>
              </a:tr>
              <a:tr h="443948">
                <a:tc>
                  <a:txBody>
                    <a:bodyPr/>
                    <a:lstStyle/>
                    <a:p>
                      <a:r>
                        <a:rPr lang="en-US" sz="1600">
                          <a:solidFill>
                            <a:srgbClr val="FFFF00"/>
                          </a:solidFill>
                          <a:effectLst/>
                        </a:rPr>
                        <a:t>[l]</a:t>
                      </a:r>
                    </a:p>
                  </a:txBody>
                  <a:tcPr marL="38274" marR="38274" marT="19137" marB="19137" anchor="ctr">
                    <a:lnL>
                      <a:noFill/>
                    </a:lnL>
                    <a:lnR>
                      <a:noFill/>
                    </a:lnR>
                    <a:lnT>
                      <a:noFill/>
                    </a:lnT>
                    <a:lnB>
                      <a:noFill/>
                    </a:lnB>
                  </a:tcPr>
                </a:tc>
                <a:tc>
                  <a:txBody>
                    <a:bodyPr/>
                    <a:lstStyle/>
                    <a:p>
                      <a:r>
                        <a:rPr lang="en-US" sz="1600" dirty="0">
                          <a:solidFill>
                            <a:srgbClr val="FFFF00"/>
                          </a:solidFill>
                          <a:effectLst/>
                        </a:rPr>
                        <a:t>Conclusion:   Recommendation Statement</a:t>
                      </a:r>
                    </a:p>
                  </a:txBody>
                  <a:tcPr marL="38274" marR="38274" marT="19137" marB="19137" anchor="ctr">
                    <a:lnL>
                      <a:noFill/>
                    </a:lnL>
                    <a:lnR>
                      <a:noFill/>
                    </a:lnR>
                    <a:lnT>
                      <a:noFill/>
                    </a:lnT>
                    <a:lnB>
                      <a:noFill/>
                    </a:lnB>
                  </a:tcPr>
                </a:tc>
              </a:tr>
            </a:tbl>
          </a:graphicData>
        </a:graphic>
      </p:graphicFrame>
    </p:spTree>
    <p:extLst>
      <p:ext uri="{BB962C8B-B14F-4D97-AF65-F5344CB8AC3E}">
        <p14:creationId xmlns:p14="http://schemas.microsoft.com/office/powerpoint/2010/main" val="3826823309"/>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55" y="151423"/>
            <a:ext cx="8284440" cy="886159"/>
          </a:xfrm>
        </p:spPr>
        <p:txBody>
          <a:bodyPr>
            <a:noAutofit/>
          </a:bodyPr>
          <a:lstStyle/>
          <a:p>
            <a:r>
              <a:rPr lang="en-US" sz="3600" dirty="0" smtClean="0"/>
              <a:t>Midterm: Grammar Items Checklist</a:t>
            </a:r>
            <a:endParaRPr lang="en-US" sz="3600" dirty="0"/>
          </a:p>
        </p:txBody>
      </p:sp>
      <p:graphicFrame>
        <p:nvGraphicFramePr>
          <p:cNvPr id="11" name="Table 10"/>
          <p:cNvGraphicFramePr>
            <a:graphicFrameLocks noGrp="1"/>
          </p:cNvGraphicFramePr>
          <p:nvPr>
            <p:extLst>
              <p:ext uri="{D42A27DB-BD31-4B8C-83A1-F6EECF244321}">
                <p14:modId xmlns:p14="http://schemas.microsoft.com/office/powerpoint/2010/main" val="3089885268"/>
              </p:ext>
            </p:extLst>
          </p:nvPr>
        </p:nvGraphicFramePr>
        <p:xfrm>
          <a:off x="1246909" y="1782617"/>
          <a:ext cx="6234546" cy="4581239"/>
        </p:xfrm>
        <a:graphic>
          <a:graphicData uri="http://schemas.openxmlformats.org/drawingml/2006/table">
            <a:tbl>
              <a:tblPr/>
              <a:tblGrid>
                <a:gridCol w="828261"/>
                <a:gridCol w="2913972"/>
                <a:gridCol w="2492313"/>
              </a:tblGrid>
              <a:tr h="1268080">
                <a:tc>
                  <a:txBody>
                    <a:bodyPr/>
                    <a:lstStyle/>
                    <a:p>
                      <a:r>
                        <a:rPr lang="en-US" sz="1800" b="1" dirty="0">
                          <a:solidFill>
                            <a:srgbClr val="FFFF00"/>
                          </a:solidFill>
                        </a:rPr>
                        <a:t>It</a:t>
                      </a:r>
                      <a:endParaRPr lang="en-US" sz="1800" dirty="0">
                        <a:solidFill>
                          <a:srgbClr val="FFFF00"/>
                        </a:solidFill>
                      </a:endParaRPr>
                    </a:p>
                  </a:txBody>
                  <a:tcPr marL="59447" marR="59447" marT="29723" marB="29723" anchor="ctr">
                    <a:lnL>
                      <a:noFill/>
                    </a:lnL>
                    <a:lnR>
                      <a:noFill/>
                    </a:lnR>
                    <a:lnT>
                      <a:noFill/>
                    </a:lnT>
                    <a:lnB>
                      <a:noFill/>
                    </a:lnB>
                  </a:tcPr>
                </a:tc>
                <a:tc>
                  <a:txBody>
                    <a:bodyPr/>
                    <a:lstStyle/>
                    <a:p>
                      <a:r>
                        <a:rPr lang="en-US" sz="1800" b="1" dirty="0">
                          <a:solidFill>
                            <a:srgbClr val="FFFF00"/>
                          </a:solidFill>
                        </a:rPr>
                        <a:t>Description</a:t>
                      </a:r>
                      <a:endParaRPr lang="en-US" sz="1800" dirty="0">
                        <a:solidFill>
                          <a:srgbClr val="FFFF00"/>
                        </a:solidFill>
                      </a:endParaRPr>
                    </a:p>
                  </a:txBody>
                  <a:tcPr marL="59447" marR="59447" marT="29723" marB="29723" anchor="ctr">
                    <a:lnL>
                      <a:noFill/>
                    </a:lnL>
                    <a:lnR>
                      <a:noFill/>
                    </a:lnR>
                    <a:lnT>
                      <a:noFill/>
                    </a:lnT>
                    <a:lnB>
                      <a:noFill/>
                    </a:lnB>
                  </a:tcPr>
                </a:tc>
                <a:tc>
                  <a:txBody>
                    <a:bodyPr/>
                    <a:lstStyle/>
                    <a:p>
                      <a:r>
                        <a:rPr lang="en-US" sz="1800" b="1" dirty="0">
                          <a:solidFill>
                            <a:srgbClr val="FFFF00"/>
                          </a:solidFill>
                        </a:rPr>
                        <a:t>Checklist Item (to be contained in table at end of the paper)</a:t>
                      </a:r>
                      <a:endParaRPr lang="en-US" sz="1800" dirty="0">
                        <a:solidFill>
                          <a:srgbClr val="FFFF00"/>
                        </a:solidFill>
                      </a:endParaRPr>
                    </a:p>
                  </a:txBody>
                  <a:tcPr marL="59447" marR="59447" marT="29723" marB="29723" anchor="ctr">
                    <a:lnL>
                      <a:noFill/>
                    </a:lnL>
                    <a:lnR>
                      <a:noFill/>
                    </a:lnR>
                    <a:lnT>
                      <a:noFill/>
                    </a:lnT>
                    <a:lnB>
                      <a:noFill/>
                    </a:lnB>
                  </a:tcPr>
                </a:tc>
              </a:tr>
              <a:tr h="1268080">
                <a:tc>
                  <a:txBody>
                    <a:bodyPr/>
                    <a:lstStyle/>
                    <a:p>
                      <a:r>
                        <a:rPr lang="en-US" sz="1800">
                          <a:solidFill>
                            <a:srgbClr val="FFFF00"/>
                          </a:solidFill>
                        </a:rPr>
                        <a:t>1</a:t>
                      </a:r>
                    </a:p>
                  </a:txBody>
                  <a:tcPr marL="59447" marR="59447" marT="29723" marB="29723" anchor="ctr">
                    <a:lnL>
                      <a:noFill/>
                    </a:lnL>
                    <a:lnR>
                      <a:noFill/>
                    </a:lnR>
                    <a:lnT>
                      <a:noFill/>
                    </a:lnT>
                    <a:lnB>
                      <a:noFill/>
                    </a:lnB>
                  </a:tcPr>
                </a:tc>
                <a:tc>
                  <a:txBody>
                    <a:bodyPr/>
                    <a:lstStyle/>
                    <a:p>
                      <a:r>
                        <a:rPr lang="en-US" sz="1800">
                          <a:solidFill>
                            <a:srgbClr val="FFFF00"/>
                          </a:solidFill>
                        </a:rPr>
                        <a:t>NO PERSONAL PRONOUNS</a:t>
                      </a:r>
                    </a:p>
                  </a:txBody>
                  <a:tcPr marL="59447" marR="59447" marT="29723" marB="29723" anchor="ctr">
                    <a:lnL>
                      <a:noFill/>
                    </a:lnL>
                    <a:lnR>
                      <a:noFill/>
                    </a:lnR>
                    <a:lnT>
                      <a:noFill/>
                    </a:lnT>
                    <a:lnB>
                      <a:noFill/>
                    </a:lnB>
                  </a:tcPr>
                </a:tc>
                <a:tc>
                  <a:txBody>
                    <a:bodyPr/>
                    <a:lstStyle/>
                    <a:p>
                      <a:r>
                        <a:rPr lang="en-US" sz="1800" dirty="0">
                          <a:solidFill>
                            <a:srgbClr val="FFFF00"/>
                          </a:solidFill>
                        </a:rPr>
                        <a:t>Confirm no use of “I, we, me, mine, our, ours, let’s, us, you, your, he, she</a:t>
                      </a:r>
                    </a:p>
                  </a:txBody>
                  <a:tcPr marL="59447" marR="59447" marT="29723" marB="29723" anchor="ctr">
                    <a:lnL>
                      <a:noFill/>
                    </a:lnL>
                    <a:lnR>
                      <a:noFill/>
                    </a:lnR>
                    <a:lnT>
                      <a:noFill/>
                    </a:lnT>
                    <a:lnB>
                      <a:noFill/>
                    </a:lnB>
                  </a:tcPr>
                </a:tc>
              </a:tr>
              <a:tr h="681693">
                <a:tc>
                  <a:txBody>
                    <a:bodyPr/>
                    <a:lstStyle/>
                    <a:p>
                      <a:r>
                        <a:rPr lang="en-US" sz="1800">
                          <a:solidFill>
                            <a:srgbClr val="FFFF00"/>
                          </a:solidFill>
                        </a:rPr>
                        <a:t>2</a:t>
                      </a:r>
                    </a:p>
                  </a:txBody>
                  <a:tcPr marL="59447" marR="59447" marT="29723" marB="29723" anchor="ctr">
                    <a:lnL>
                      <a:noFill/>
                    </a:lnL>
                    <a:lnR>
                      <a:noFill/>
                    </a:lnR>
                    <a:lnT>
                      <a:noFill/>
                    </a:lnT>
                    <a:lnB>
                      <a:noFill/>
                    </a:lnB>
                  </a:tcPr>
                </a:tc>
                <a:tc>
                  <a:txBody>
                    <a:bodyPr/>
                    <a:lstStyle/>
                    <a:p>
                      <a:r>
                        <a:rPr lang="en-US" sz="1800">
                          <a:solidFill>
                            <a:srgbClr val="FFFF00"/>
                          </a:solidFill>
                        </a:rPr>
                        <a:t>No use of “Very”</a:t>
                      </a:r>
                    </a:p>
                  </a:txBody>
                  <a:tcPr marL="59447" marR="59447" marT="29723" marB="29723" anchor="ctr">
                    <a:lnL>
                      <a:noFill/>
                    </a:lnL>
                    <a:lnR>
                      <a:noFill/>
                    </a:lnR>
                    <a:lnT>
                      <a:noFill/>
                    </a:lnT>
                    <a:lnB>
                      <a:noFill/>
                    </a:lnB>
                  </a:tcPr>
                </a:tc>
                <a:tc>
                  <a:txBody>
                    <a:bodyPr/>
                    <a:lstStyle/>
                    <a:p>
                      <a:r>
                        <a:rPr lang="en-US" sz="1800" dirty="0">
                          <a:solidFill>
                            <a:srgbClr val="FFFF00"/>
                          </a:solidFill>
                        </a:rPr>
                        <a:t>Confirm no instance of “very”</a:t>
                      </a:r>
                    </a:p>
                  </a:txBody>
                  <a:tcPr marL="59447" marR="59447" marT="29723" marB="29723" anchor="ctr">
                    <a:lnL>
                      <a:noFill/>
                    </a:lnL>
                    <a:lnR>
                      <a:noFill/>
                    </a:lnR>
                    <a:lnT>
                      <a:noFill/>
                    </a:lnT>
                    <a:lnB>
                      <a:noFill/>
                    </a:lnB>
                  </a:tcPr>
                </a:tc>
              </a:tr>
              <a:tr h="681693">
                <a:tc>
                  <a:txBody>
                    <a:bodyPr/>
                    <a:lstStyle/>
                    <a:p>
                      <a:r>
                        <a:rPr lang="en-US" sz="1800">
                          <a:solidFill>
                            <a:srgbClr val="FFFF00"/>
                          </a:solidFill>
                        </a:rPr>
                        <a:t>3</a:t>
                      </a:r>
                    </a:p>
                  </a:txBody>
                  <a:tcPr marL="59447" marR="59447" marT="29723" marB="29723" anchor="ctr">
                    <a:lnL>
                      <a:noFill/>
                    </a:lnL>
                    <a:lnR>
                      <a:noFill/>
                    </a:lnR>
                    <a:lnT>
                      <a:noFill/>
                    </a:lnT>
                    <a:lnB>
                      <a:noFill/>
                    </a:lnB>
                  </a:tcPr>
                </a:tc>
                <a:tc>
                  <a:txBody>
                    <a:bodyPr/>
                    <a:lstStyle/>
                    <a:p>
                      <a:r>
                        <a:rPr lang="en-US" sz="1800">
                          <a:solidFill>
                            <a:srgbClr val="FFFF00"/>
                          </a:solidFill>
                        </a:rPr>
                        <a:t>Avoid Passive Voice</a:t>
                      </a:r>
                    </a:p>
                  </a:txBody>
                  <a:tcPr marL="59447" marR="59447" marT="29723" marB="29723" anchor="ctr">
                    <a:lnL>
                      <a:noFill/>
                    </a:lnL>
                    <a:lnR>
                      <a:noFill/>
                    </a:lnR>
                    <a:lnT>
                      <a:noFill/>
                    </a:lnT>
                    <a:lnB>
                      <a:noFill/>
                    </a:lnB>
                  </a:tcPr>
                </a:tc>
                <a:tc>
                  <a:txBody>
                    <a:bodyPr/>
                    <a:lstStyle/>
                    <a:p>
                      <a:r>
                        <a:rPr lang="en-US" sz="1800" dirty="0">
                          <a:solidFill>
                            <a:srgbClr val="FFFF00"/>
                          </a:solidFill>
                        </a:rPr>
                        <a:t>Confirm no passive voice</a:t>
                      </a:r>
                    </a:p>
                  </a:txBody>
                  <a:tcPr marL="59447" marR="59447" marT="29723" marB="29723" anchor="ctr">
                    <a:lnL>
                      <a:noFill/>
                    </a:lnL>
                    <a:lnR>
                      <a:noFill/>
                    </a:lnR>
                    <a:lnT>
                      <a:noFill/>
                    </a:lnT>
                    <a:lnB>
                      <a:noFill/>
                    </a:lnB>
                  </a:tcPr>
                </a:tc>
              </a:tr>
              <a:tr h="681693">
                <a:tc>
                  <a:txBody>
                    <a:bodyPr/>
                    <a:lstStyle/>
                    <a:p>
                      <a:r>
                        <a:rPr lang="en-US" sz="1800">
                          <a:solidFill>
                            <a:srgbClr val="FFFF00"/>
                          </a:solidFill>
                        </a:rPr>
                        <a:t>4</a:t>
                      </a:r>
                    </a:p>
                  </a:txBody>
                  <a:tcPr marL="59447" marR="59447" marT="29723" marB="29723" anchor="ctr">
                    <a:lnL>
                      <a:noFill/>
                    </a:lnL>
                    <a:lnR>
                      <a:noFill/>
                    </a:lnR>
                    <a:lnT>
                      <a:noFill/>
                    </a:lnT>
                    <a:lnB>
                      <a:noFill/>
                    </a:lnB>
                  </a:tcPr>
                </a:tc>
                <a:tc>
                  <a:txBody>
                    <a:bodyPr/>
                    <a:lstStyle/>
                    <a:p>
                      <a:r>
                        <a:rPr lang="en-US" sz="1800">
                          <a:solidFill>
                            <a:srgbClr val="FFFF00"/>
                          </a:solidFill>
                        </a:rPr>
                        <a:t>All paragraphs have at least three sentences</a:t>
                      </a:r>
                    </a:p>
                  </a:txBody>
                  <a:tcPr marL="59447" marR="59447" marT="29723" marB="29723" anchor="ctr">
                    <a:lnL>
                      <a:noFill/>
                    </a:lnL>
                    <a:lnR>
                      <a:noFill/>
                    </a:lnR>
                    <a:lnT>
                      <a:noFill/>
                    </a:lnT>
                    <a:lnB>
                      <a:noFill/>
                    </a:lnB>
                  </a:tcPr>
                </a:tc>
                <a:tc>
                  <a:txBody>
                    <a:bodyPr/>
                    <a:lstStyle/>
                    <a:p>
                      <a:r>
                        <a:rPr lang="en-US" sz="1800" dirty="0">
                          <a:solidFill>
                            <a:srgbClr val="FFFF00"/>
                          </a:solidFill>
                        </a:rPr>
                        <a:t>Confirm</a:t>
                      </a:r>
                    </a:p>
                  </a:txBody>
                  <a:tcPr marL="59447" marR="59447" marT="29723" marB="29723" anchor="ctr">
                    <a:lnL>
                      <a:noFill/>
                    </a:lnL>
                    <a:lnR>
                      <a:noFill/>
                    </a:lnR>
                    <a:lnT>
                      <a:noFill/>
                    </a:lnT>
                    <a:lnB>
                      <a:noFill/>
                    </a:lnB>
                  </a:tcPr>
                </a:tc>
              </a:tr>
            </a:tbl>
          </a:graphicData>
        </a:graphic>
      </p:graphicFrame>
    </p:spTree>
    <p:extLst>
      <p:ext uri="{BB962C8B-B14F-4D97-AF65-F5344CB8AC3E}">
        <p14:creationId xmlns:p14="http://schemas.microsoft.com/office/powerpoint/2010/main" val="732031794"/>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timing>
    <p:tnLst>
      <p:par>
        <p:cTn id="1" dur="indefinite" restart="never" nodeType="tmRoot"/>
      </p:par>
    </p:tnLst>
  </p:timing>
</p:sld>
</file>

<file path=ppt/theme/theme1.xml><?xml version="1.0" encoding="utf-8"?>
<a:theme xmlns:a="http://schemas.openxmlformats.org/drawingml/2006/main" name="SJSU-Standard-PPT (5)">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DB126CB-D441-464B-B99B-340F3E68FEA0}"/>
    </a:ext>
  </a:extLst>
</a:theme>
</file>

<file path=ppt/theme/theme10.xml><?xml version="1.0" encoding="utf-8"?>
<a:theme xmlns:a="http://schemas.openxmlformats.org/drawingml/2006/main" name="1_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11.xml><?xml version="1.0" encoding="utf-8"?>
<a:theme xmlns:a="http://schemas.openxmlformats.org/drawingml/2006/main" name="2_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12.xml><?xml version="1.0" encoding="utf-8"?>
<a:theme xmlns:a="http://schemas.openxmlformats.org/drawingml/2006/main" name="1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3.xml><?xml version="1.0" encoding="utf-8"?>
<a:theme xmlns:a="http://schemas.openxmlformats.org/drawingml/2006/main" name="2_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5C3B03-1458-4E66-964B-19136E2BB492}"/>
    </a:ext>
  </a:extLst>
</a:theme>
</file>

<file path=ppt/theme/theme3.xml><?xml version="1.0" encoding="utf-8"?>
<a:theme xmlns:a="http://schemas.openxmlformats.org/drawingml/2006/main" name="Titl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99606CA-E4DD-4A7E-ADE3-38754EF64503}"/>
    </a:ext>
  </a:extLst>
</a:theme>
</file>

<file path=ppt/theme/theme4.xml><?xml version="1.0" encoding="utf-8"?>
<a:theme xmlns:a="http://schemas.openxmlformats.org/drawingml/2006/main" name="Bumper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5B6FD638-AF11-4110-A98B-52A30CAD40C6}"/>
    </a:ext>
  </a:extLst>
</a:theme>
</file>

<file path=ppt/theme/theme5.xml><?xml version="1.0" encoding="utf-8"?>
<a:theme xmlns:a="http://schemas.openxmlformats.org/drawingml/2006/main" name="Section Header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7B92B18D-2067-401C-8110-0CCB6A0E47FC}"/>
    </a:ext>
  </a:extLst>
</a:theme>
</file>

<file path=ppt/theme/theme6.xml><?xml version="1.0" encoding="utf-8"?>
<a:theme xmlns:a="http://schemas.openxmlformats.org/drawingml/2006/main" name="Whit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304BAEE5-2FC4-42BA-9CBC-59F25EDAC538}"/>
    </a:ext>
  </a:extLst>
</a:theme>
</file>

<file path=ppt/theme/theme7.xml><?xml version="1.0" encoding="utf-8"?>
<a:theme xmlns:a="http://schemas.openxmlformats.org/drawingml/2006/main" name="Blue Content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038E574D-EE11-4760-836B-ADD15C9B1572}"/>
    </a:ext>
  </a:extLst>
</a:theme>
</file>

<file path=ppt/theme/theme8.xml><?xml version="1.0" encoding="utf-8"?>
<a:theme xmlns:a="http://schemas.openxmlformats.org/drawingml/2006/main" name="Image Slide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2FA2181D-B5FB-4A35-83F1-4BE74620503A}"/>
    </a:ext>
  </a:extLst>
</a:theme>
</file>

<file path=ppt/theme/theme9.xml><?xml version="1.0" encoding="utf-8"?>
<a:theme xmlns:a="http://schemas.openxmlformats.org/drawingml/2006/main" name="Charts">
  <a:themeElements>
    <a:clrScheme name="SJSU">
      <a:dk1>
        <a:sysClr val="windowText" lastClr="000000"/>
      </a:dk1>
      <a:lt1>
        <a:sysClr val="window" lastClr="FFFFFF"/>
      </a:lt1>
      <a:dk2>
        <a:srgbClr val="0055A2"/>
      </a:dk2>
      <a:lt2>
        <a:srgbClr val="666666"/>
      </a:lt2>
      <a:accent1>
        <a:srgbClr val="0055A2"/>
      </a:accent1>
      <a:accent2>
        <a:srgbClr val="E5A823"/>
      </a:accent2>
      <a:accent3>
        <a:srgbClr val="818485"/>
      </a:accent3>
      <a:accent4>
        <a:srgbClr val="FFC000"/>
      </a:accent4>
      <a:accent5>
        <a:srgbClr val="4472C4"/>
      </a:accent5>
      <a:accent6>
        <a:srgbClr val="70AD47"/>
      </a:accent6>
      <a:hlink>
        <a:srgbClr val="E5A823"/>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JSU - Standard - Draft 5.potx" id="{36E5E114-1A42-43F1-917F-B66C68889A8F}" vid="{A280AFC1-4B8A-4049-87F8-E60A0114FF51}"/>
    </a:ext>
  </a:extLst>
</a:theme>
</file>

<file path=docProps/app.xml><?xml version="1.0" encoding="utf-8"?>
<Properties xmlns="http://schemas.openxmlformats.org/officeDocument/2006/extended-properties" xmlns:vt="http://schemas.openxmlformats.org/officeDocument/2006/docPropsVTypes">
  <Template>SJSU-Standard-PPT (5)</Template>
  <TotalTime>15507</TotalTime>
  <Words>3150</Words>
  <Application>Microsoft Office PowerPoint</Application>
  <PresentationFormat>On-screen Show (4:3)</PresentationFormat>
  <Paragraphs>551</Paragraphs>
  <Slides>57</Slides>
  <Notes>1</Notes>
  <HiddenSlides>0</HiddenSlides>
  <MMClips>0</MMClips>
  <ScaleCrop>false</ScaleCrop>
  <HeadingPairs>
    <vt:vector size="6" baseType="variant">
      <vt:variant>
        <vt:lpstr>Fonts Used</vt:lpstr>
      </vt:variant>
      <vt:variant>
        <vt:i4>7</vt:i4>
      </vt:variant>
      <vt:variant>
        <vt:lpstr>Theme</vt:lpstr>
      </vt:variant>
      <vt:variant>
        <vt:i4>13</vt:i4>
      </vt:variant>
      <vt:variant>
        <vt:lpstr>Slide Titles</vt:lpstr>
      </vt:variant>
      <vt:variant>
        <vt:i4>57</vt:i4>
      </vt:variant>
    </vt:vector>
  </HeadingPairs>
  <TitlesOfParts>
    <vt:vector size="77" baseType="lpstr">
      <vt:lpstr>Arial</vt:lpstr>
      <vt:lpstr>Helvetica Neue</vt:lpstr>
      <vt:lpstr>Wingdings</vt:lpstr>
      <vt:lpstr>SJSU Spartan Bold</vt:lpstr>
      <vt:lpstr>Calibri</vt:lpstr>
      <vt:lpstr>SJSU Spartan Regular</vt:lpstr>
      <vt:lpstr>Wingdings 2</vt:lpstr>
      <vt:lpstr>SJSU-Standard-PPT (5)</vt:lpstr>
      <vt:lpstr>Cover Slides</vt:lpstr>
      <vt:lpstr>Title Slides</vt:lpstr>
      <vt:lpstr>Bumper Slides</vt:lpstr>
      <vt:lpstr>Section Headers</vt:lpstr>
      <vt:lpstr>White Content Slides</vt:lpstr>
      <vt:lpstr>Blue Content Slides</vt:lpstr>
      <vt:lpstr>Image Slides</vt:lpstr>
      <vt:lpstr>Charts</vt:lpstr>
      <vt:lpstr>1_Title Slides</vt:lpstr>
      <vt:lpstr>2_Title Slides</vt:lpstr>
      <vt:lpstr>1_Blue Content Slides</vt:lpstr>
      <vt:lpstr>2_Blue Content Slides</vt:lpstr>
      <vt:lpstr>EE 295</vt:lpstr>
      <vt:lpstr>PowerPoint Presentation</vt:lpstr>
      <vt:lpstr>Fair Warning</vt:lpstr>
      <vt:lpstr>Semester Major Items…..(subject to modification)</vt:lpstr>
      <vt:lpstr>Midterm Down the Home Stretch</vt:lpstr>
      <vt:lpstr>First 5 page Proposal A Concise version  of a Business Plan      </vt:lpstr>
      <vt:lpstr>Midterm: First Draft </vt:lpstr>
      <vt:lpstr>Midterm: Content Checklist</vt:lpstr>
      <vt:lpstr>Midterm: Grammar Items Checklist</vt:lpstr>
      <vt:lpstr>Autonomous Vehicle Navigation </vt:lpstr>
      <vt:lpstr>Executive Summary vs Abstract Audience Matters </vt:lpstr>
      <vt:lpstr>Class Exercise 3.14</vt:lpstr>
      <vt:lpstr>In Class Peer Review (1)</vt:lpstr>
      <vt:lpstr>In Class Peer Review (2)</vt:lpstr>
      <vt:lpstr>In Class Peer Review (3)</vt:lpstr>
      <vt:lpstr>Midterm Paper Rubric</vt:lpstr>
      <vt:lpstr>Final Paper: Research</vt:lpstr>
      <vt:lpstr>Expanding the Product Proposal for a Final Paper </vt:lpstr>
      <vt:lpstr>Framework for Research  Option #2</vt:lpstr>
      <vt:lpstr>Final Paper: Research Sources Summary due Oct 15</vt:lpstr>
      <vt:lpstr>Professional Ethics</vt:lpstr>
      <vt:lpstr>Important Notes about the Code of Ethics</vt:lpstr>
      <vt:lpstr>PowerPoint Presentation</vt:lpstr>
      <vt:lpstr>Uber –Otto Case  https://finance.yahoo.com/news/court-filing-shows-former-waymo-161100457.html </vt:lpstr>
      <vt:lpstr>PowerPoint Presentation</vt:lpstr>
      <vt:lpstr>Ethics Takes Practice Knowledge vs. Behavior</vt:lpstr>
      <vt:lpstr>Law vs. Morality:  Don’t Confuse the Two</vt:lpstr>
      <vt:lpstr>Examples of the Categories</vt:lpstr>
      <vt:lpstr>In Class Team Presentation:  Team and Individual Ethics </vt:lpstr>
      <vt:lpstr>Backup Slides</vt:lpstr>
      <vt:lpstr>PowerPoint Presentation</vt:lpstr>
      <vt:lpstr>SJSU Students Have a Code of Ethics </vt:lpstr>
      <vt:lpstr>S07-2 Preamble</vt:lpstr>
      <vt:lpstr>Plagiarism &amp; Cheating</vt:lpstr>
      <vt:lpstr>What students Say</vt:lpstr>
      <vt:lpstr>Academic Dishonesty</vt:lpstr>
      <vt:lpstr>Cheating is Wrong?</vt:lpstr>
      <vt:lpstr>Cheating vs. Teamwork</vt:lpstr>
      <vt:lpstr>Copying</vt:lpstr>
      <vt:lpstr>Multiple Submissions</vt:lpstr>
      <vt:lpstr>Unauthorized Sources</vt:lpstr>
      <vt:lpstr>Altering Grades</vt:lpstr>
      <vt:lpstr>Surrogate</vt:lpstr>
      <vt:lpstr>Why is Cheating Wrong?</vt:lpstr>
      <vt:lpstr>Ethics – Courage &amp; Integrity</vt:lpstr>
      <vt:lpstr>Resume Presentation </vt:lpstr>
      <vt:lpstr>Start the Resume Research</vt:lpstr>
      <vt:lpstr>PowerPoint Presentation</vt:lpstr>
      <vt:lpstr>PowerPoint Presentation</vt:lpstr>
      <vt:lpstr>PowerPoint Presentation</vt:lpstr>
      <vt:lpstr>Key Elements of Job Descriptions</vt:lpstr>
      <vt:lpstr>Fair Warning</vt:lpstr>
      <vt:lpstr>Virtue Ethics Final Wrapup </vt:lpstr>
      <vt:lpstr>PowerPoint Presentation</vt:lpstr>
      <vt:lpstr>Uber –Otto Case  https://finance.yahoo.com/news/court-filing-shows-former-waymo-161100457.html </vt:lpstr>
      <vt:lpstr>PowerPoint Presentation</vt:lpstr>
      <vt:lpstr>Group Discussion / Presentations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Wrappe</dc:creator>
  <cp:lastModifiedBy>Tom Wrappe (C)</cp:lastModifiedBy>
  <cp:revision>250</cp:revision>
  <cp:lastPrinted>2019-03-19T22:07:37Z</cp:lastPrinted>
  <dcterms:created xsi:type="dcterms:W3CDTF">2017-08-23T13:02:48Z</dcterms:created>
  <dcterms:modified xsi:type="dcterms:W3CDTF">2019-10-16T01:53:46Z</dcterms:modified>
</cp:coreProperties>
</file>